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3"/>
    <p:sldId id="268" r:id="rId4"/>
    <p:sldId id="269" r:id="rId6"/>
    <p:sldId id="257" r:id="rId7"/>
    <p:sldId id="320" r:id="rId8"/>
    <p:sldId id="412" r:id="rId9"/>
    <p:sldId id="321" r:id="rId10"/>
    <p:sldId id="323" r:id="rId11"/>
    <p:sldId id="413" r:id="rId12"/>
    <p:sldId id="326" r:id="rId13"/>
    <p:sldId id="325" r:id="rId14"/>
    <p:sldId id="414" r:id="rId15"/>
    <p:sldId id="327" r:id="rId16"/>
    <p:sldId id="362" r:id="rId17"/>
    <p:sldId id="415" r:id="rId18"/>
    <p:sldId id="416" r:id="rId19"/>
    <p:sldId id="335" r:id="rId20"/>
    <p:sldId id="336" r:id="rId21"/>
    <p:sldId id="417" r:id="rId22"/>
    <p:sldId id="338" r:id="rId23"/>
    <p:sldId id="340" r:id="rId24"/>
    <p:sldId id="342" r:id="rId25"/>
    <p:sldId id="343" r:id="rId26"/>
    <p:sldId id="344" r:id="rId27"/>
    <p:sldId id="418" r:id="rId28"/>
    <p:sldId id="419" r:id="rId29"/>
    <p:sldId id="420" r:id="rId30"/>
    <p:sldId id="421" r:id="rId31"/>
    <p:sldId id="423" r:id="rId32"/>
    <p:sldId id="422" r:id="rId33"/>
    <p:sldId id="425" r:id="rId34"/>
    <p:sldId id="424" r:id="rId35"/>
    <p:sldId id="426" r:id="rId36"/>
    <p:sldId id="427" r:id="rId37"/>
    <p:sldId id="428" r:id="rId38"/>
    <p:sldId id="284" r:id="rId39"/>
    <p:sldId id="278" r:id="rId40"/>
    <p:sldId id="279" r:id="rId41"/>
    <p:sldId id="308" r:id="rId42"/>
    <p:sldId id="310" r:id="rId43"/>
    <p:sldId id="314" r:id="rId44"/>
    <p:sldId id="316" r:id="rId45"/>
    <p:sldId id="357" r:id="rId46"/>
    <p:sldId id="358" r:id="rId47"/>
    <p:sldId id="273" r:id="rId48"/>
    <p:sldId id="274" r:id="rId49"/>
    <p:sldId id="275" r:id="rId50"/>
  </p:sldIdLst>
  <p:sldSz cx="12192000" cy="6858000"/>
  <p:notesSz cx="6858000" cy="9144000"/>
  <p:custDataLst>
    <p:tags r:id="rId5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4" userDrawn="1">
          <p15:clr>
            <a:srgbClr val="A4A3A4"/>
          </p15:clr>
        </p15:guide>
        <p15:guide id="2" pos="387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69A3"/>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64"/>
        <p:guide pos="3874"/>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4" Type="http://schemas.openxmlformats.org/officeDocument/2006/relationships/tags" Target="tags/tag105.xml"/><Relationship Id="rId53" Type="http://schemas.openxmlformats.org/officeDocument/2006/relationships/tableStyles" Target="tableStyles.xml"/><Relationship Id="rId52" Type="http://schemas.openxmlformats.org/officeDocument/2006/relationships/viewProps" Target="viewProps.xml"/><Relationship Id="rId51" Type="http://schemas.openxmlformats.org/officeDocument/2006/relationships/presProps" Target="presProps.xml"/><Relationship Id="rId50" Type="http://schemas.openxmlformats.org/officeDocument/2006/relationships/slide" Target="slides/slide47.xml"/><Relationship Id="rId5" Type="http://schemas.openxmlformats.org/officeDocument/2006/relationships/notesMaster" Target="notesMasters/notesMaster1.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3.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9.xml"/><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0.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1.xml"/><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2.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3.xml"/><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4.xml"/><Relationship Id="rId1"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5.xml"/><Relationship Id="rId1" Type="http://schemas.openxmlformats.org/officeDocument/2006/relationships/image" Target="../media/image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6.xml"/><Relationship Id="rId1"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7.xml"/><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8.xml"/><Relationship Id="rId2" Type="http://schemas.openxmlformats.org/officeDocument/2006/relationships/image" Target="../media/image4.png"/><Relationship Id="rId1"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9.xml"/><Relationship Id="rId1"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0.xml"/><Relationship Id="rId1"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1.xml"/><Relationship Id="rId1"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2.xml"/><Relationship Id="rId1" Type="http://schemas.openxmlformats.org/officeDocument/2006/relationships/image" Target="../media/image3.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3.xml"/><Relationship Id="rId1"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4.xml"/><Relationship Id="rId1"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5.xml"/><Relationship Id="rId1"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6.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7.xml"/><Relationship Id="rId1"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8.xml"/><Relationship Id="rId1"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9.xml"/><Relationship Id="rId1"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0.xml"/><Relationship Id="rId1"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1.xml"/><Relationship Id="rId1"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2.xml"/><Relationship Id="rId1" Type="http://schemas.openxmlformats.org/officeDocument/2006/relationships/image" Target="../media/image3.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94.xml"/><Relationship Id="rId2" Type="http://schemas.openxmlformats.org/officeDocument/2006/relationships/tags" Target="../tags/tag93.xml"/><Relationship Id="rId1" Type="http://schemas.openxmlformats.org/officeDocument/2006/relationships/image" Target="../media/image3.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5.xml"/><Relationship Id="rId1" Type="http://schemas.openxmlformats.org/officeDocument/2006/relationships/image" Target="../media/image3.png"/></Relationships>
</file>

<file path=ppt/slides/_rels/slide3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96.xml"/><Relationship Id="rId2" Type="http://schemas.openxmlformats.org/officeDocument/2006/relationships/image" Target="../media/image5.pn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4.xml"/><Relationship Id="rId1"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7.xml"/><Relationship Id="rId1" Type="http://schemas.openxmlformats.org/officeDocument/2006/relationships/image" Target="../media/image3.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8.xml"/><Relationship Id="rId1" Type="http://schemas.openxmlformats.org/officeDocument/2006/relationships/image" Target="../media/image3.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9.xml"/><Relationship Id="rId1" Type="http://schemas.openxmlformats.org/officeDocument/2006/relationships/image" Target="../media/image3.pn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0.xml"/><Relationship Id="rId1" Type="http://schemas.openxmlformats.org/officeDocument/2006/relationships/image" Target="../media/image3.pn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1.xml"/><Relationship Id="rId1" Type="http://schemas.openxmlformats.org/officeDocument/2006/relationships/image" Target="../media/image3.pn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2.xml"/><Relationship Id="rId1" Type="http://schemas.openxmlformats.org/officeDocument/2006/relationships/image" Target="../media/image3.png"/></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3.xml"/><Relationship Id="rId1" Type="http://schemas.openxmlformats.org/officeDocument/2006/relationships/image" Target="../media/image3.pn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4.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5.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6.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7.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8.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3064510" y="5417185"/>
            <a:ext cx="6063615" cy="645160"/>
          </a:xfrm>
          <a:prstGeom prst="rect">
            <a:avLst/>
          </a:prstGeom>
          <a:noFill/>
        </p:spPr>
        <p:txBody>
          <a:bodyPr wrap="square" rtlCol="0">
            <a:spAutoFit/>
          </a:bodyPr>
          <a:p>
            <a:pPr indent="0" algn="ctr" fontAlgn="auto">
              <a:lnSpc>
                <a:spcPct val="150000"/>
              </a:lnSpc>
            </a:pPr>
            <a:r>
              <a:rPr lang="zh-CN" altLang="en-US" sz="2400" b="1">
                <a:solidFill>
                  <a:schemeClr val="bg1"/>
                </a:solidFill>
                <a:latin typeface="黑体" panose="02010609060101010101" charset="-122"/>
                <a:ea typeface="黑体" panose="02010609060101010101" charset="-122"/>
                <a:cs typeface="黑体" panose="02010609060101010101" charset="-122"/>
              </a:rPr>
              <a:t>高中政治</a:t>
            </a:r>
            <a:r>
              <a:rPr lang="en-US" altLang="zh-CN" sz="2400" b="1">
                <a:solidFill>
                  <a:schemeClr val="bg1"/>
                </a:solidFill>
                <a:latin typeface="黑体" panose="02010609060101010101" charset="-122"/>
                <a:ea typeface="黑体" panose="02010609060101010101" charset="-122"/>
                <a:cs typeface="黑体" panose="02010609060101010101" charset="-122"/>
              </a:rPr>
              <a:t> </a:t>
            </a:r>
            <a:r>
              <a:rPr lang="zh-CN" altLang="en-US" sz="2400" b="1">
                <a:solidFill>
                  <a:schemeClr val="bg1"/>
                </a:solidFill>
                <a:latin typeface="黑体" panose="02010609060101010101" charset="-122"/>
                <a:ea typeface="黑体" panose="02010609060101010101" charset="-122"/>
                <a:cs typeface="黑体" panose="02010609060101010101" charset="-122"/>
              </a:rPr>
              <a:t>必修</a:t>
            </a:r>
            <a:r>
              <a:rPr lang="en-US" altLang="zh-CN" sz="2400" b="1">
                <a:solidFill>
                  <a:schemeClr val="bg1"/>
                </a:solidFill>
                <a:latin typeface="黑体" panose="02010609060101010101" charset="-122"/>
                <a:ea typeface="黑体" panose="02010609060101010101" charset="-122"/>
                <a:cs typeface="黑体" panose="02010609060101010101" charset="-122"/>
              </a:rPr>
              <a:t>3</a:t>
            </a:r>
            <a:r>
              <a:rPr lang="en-US" altLang="zh-CN" sz="2400" b="1">
                <a:solidFill>
                  <a:schemeClr val="bg1"/>
                </a:solidFill>
                <a:latin typeface="黑体" panose="02010609060101010101" charset="-122"/>
                <a:ea typeface="黑体" panose="02010609060101010101" charset="-122"/>
                <a:cs typeface="黑体" panose="02010609060101010101" charset="-122"/>
              </a:rPr>
              <a:t> </a:t>
            </a:r>
            <a:r>
              <a:rPr lang="zh-CN" altLang="en-US" sz="2400" b="1">
                <a:solidFill>
                  <a:schemeClr val="bg1"/>
                </a:solidFill>
                <a:latin typeface="黑体" panose="02010609060101010101" charset="-122"/>
                <a:ea typeface="黑体" panose="02010609060101010101" charset="-122"/>
                <a:cs typeface="黑体" panose="02010609060101010101" charset="-122"/>
              </a:rPr>
              <a:t>政治</a:t>
            </a:r>
            <a:r>
              <a:rPr lang="zh-CN" altLang="en-US" sz="2400" b="1">
                <a:solidFill>
                  <a:schemeClr val="bg1"/>
                </a:solidFill>
                <a:latin typeface="黑体" panose="02010609060101010101" charset="-122"/>
                <a:ea typeface="黑体" panose="02010609060101010101" charset="-122"/>
                <a:cs typeface="黑体" panose="02010609060101010101" charset="-122"/>
              </a:rPr>
              <a:t>与法治</a:t>
            </a:r>
            <a:endParaRPr lang="zh-CN" altLang="en-US" sz="2400" b="1">
              <a:solidFill>
                <a:schemeClr val="bg1"/>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020" y="1504315"/>
            <a:ext cx="10659745"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黑龙江大庆市实验中学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国家颁布个人信息保护法，全面系统地回应了滥用人脸识别、骚扰电话不断等系列社会关注的热点问题，为个人信息上了一道法律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安全锁</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。这表明（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我国法律充分回应社会关切，依法保护公民的合法权益</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任何组织或者个人都不得获取和使用他人的个人信息</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我国健全和完善法律制度，建设社会主义法治国家</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我国以个人信息保护法为核心，全方位构筑个人信息保护网</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9537065" y="186690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020" y="4509135"/>
            <a:ext cx="1059751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【解析】本题考查全面推进依法治国的总目标。针对信息安全问题引发的社会普遍焦虑，我国颁布了个人信息保护法，全面系统地回应了一系列社会关注的热点问题，为个人信息上了一道法律</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安全锁</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。这表明我国法律充分回应社会关切，健全和完善法律制度，依法保护公民的合法权益，建设社会主义法治国家，</a:t>
            </a:r>
            <a:r>
              <a:rPr lang="en-US" altLang="en-US" sz="1600">
                <a:latin typeface="黑体" panose="02010609060101010101" charset="-122"/>
                <a:ea typeface="黑体" panose="02010609060101010101" charset="-122"/>
                <a:cs typeface="黑体" panose="02010609060101010101" charset="-122"/>
              </a:rPr>
              <a:t>①③</a:t>
            </a:r>
            <a:r>
              <a:rPr lang="zh-CN" altLang="en-US" sz="1600">
                <a:latin typeface="黑体" panose="02010609060101010101" charset="-122"/>
                <a:ea typeface="黑体" panose="02010609060101010101" charset="-122"/>
                <a:cs typeface="黑体" panose="02010609060101010101" charset="-122"/>
              </a:rPr>
              <a:t>符合题意；我国法律规定任何组织或者个人都不得非法获取和使用他人的个人信息，也就是强调对他人的个人信息应依法取得并合法使用，</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排除；宪法是我国法律体系的核心，</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表述错误。</a:t>
            </a:r>
            <a:r>
              <a:rPr lang="zh-CN" altLang="en-US" sz="1600">
                <a:latin typeface="黑体" panose="02010609060101010101" charset="-122"/>
                <a:ea typeface="黑体" panose="02010609060101010101" charset="-122"/>
                <a:cs typeface="黑体" panose="02010609060101010101" charset="-122"/>
              </a:rPr>
              <a:t>　</a:t>
            </a:r>
            <a:endParaRPr lang="zh-CN" altLang="en-US" sz="1600">
              <a:latin typeface="黑体" panose="02010609060101010101" charset="-122"/>
              <a:ea typeface="黑体" panose="02010609060101010101" charset="-122"/>
              <a:cs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全面推进依法治国的总目标</a:t>
            </a:r>
            <a:endParaRPr lang="zh-CN" altLang="en-US" sz="2000" b="1">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4109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山东省实验中学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党的二十大报告首次对</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坚持全面依法治国，推进法治中国建设</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作出专章论述、专门部署，强调要</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在法治轨道上全面建设社会主义现代化国家</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，充分彰显了法治在全面建成社会主义现代化强国中的重要作用。下列关于全面推进依法治国的说法正确的有（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实现科学立法、严格执法、公正司法、全民守法是全面推进依法治国的总目标</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全面依法治国是国家治理的一场深刻革命，关系党和国家的长治久安</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习近平法治思想是全面依法治国的根本遵循和行动指南</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法律是治国之重器，经济的持续发展是社会主义法治最根本的保证</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9750425" y="187642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916305" y="4505325"/>
            <a:ext cx="1047623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【解析】本题考查全面推进依法治国的总目标。全面推进依法治国的总目标是建设中国特色社会主义法治体系，建设社会主义法治国家，</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不选。全面依法治国是国家治理的一场深刻革命，关系党和国家长治久安，</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正确。习近平法治思想是马克思主义法治理论中国化时代化的最新成果，是中国特色社会主义法治理论的重大创新发展，是全面依法治国的根本遵循和行动指南，</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正确。党的领导是中国特色社会主义最本质的特征，是社会主义法治最根本的保证，</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53987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福建漳州</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《管子</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法法》记载：</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有道之君，行治修制，先民服也。</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法律是治国之重器，法治是国家治理体系和治理能力的重要依托。关于全面依法治国的原则，下列理解正确的是</a:t>
            </a:r>
            <a:endParaRPr lang="zh-CN" altLang="en-US">
              <a:latin typeface="黑体" panose="02010609060101010101" charset="-122"/>
              <a:ea typeface="黑体" panose="02010609060101010101" charset="-122"/>
            </a:endParaRPr>
          </a:p>
          <a:p>
            <a:pPr indent="0" algn="just" fontAlgn="auto">
              <a:lnSpc>
                <a:spcPct val="140000"/>
              </a:lnSpc>
            </a:pPr>
            <a:r>
              <a:rPr lang="zh-CN" altLang="en-US">
                <a:latin typeface="黑体" panose="02010609060101010101" charset="-122"/>
                <a:ea typeface="黑体" panose="02010609060101010101" charset="-122"/>
              </a:rPr>
              <a:t>（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强化道德对法律的规范作用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坚持法治与德治相结合</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人民是依法治国的主体和力量源泉</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坚持人民主体地位</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任何人都不得超越宪法和法律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坚持法律面前人人平等</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要拒绝借鉴其他国家的制度和经验</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坚持从中国实际出发</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1042670" y="229806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2  </a:t>
            </a:r>
            <a:r>
              <a:rPr lang="zh-CN" altLang="en-US" sz="2000" b="1">
                <a:latin typeface="黑体" panose="02010609060101010101" charset="-122"/>
                <a:ea typeface="黑体" panose="02010609060101010101" charset="-122"/>
                <a:cs typeface="黑体" panose="02010609060101010101" charset="-122"/>
              </a:rPr>
              <a:t>全面推进依法治国的原则</a:t>
            </a:r>
            <a:endParaRPr lang="zh-CN" altLang="en-US" sz="2000" b="1">
              <a:latin typeface="黑体" panose="02010609060101010101" charset="-122"/>
              <a:ea typeface="黑体" panose="02010609060101010101" charset="-122"/>
              <a:cs typeface="黑体" panose="02010609060101010101" charset="-122"/>
            </a:endParaRPr>
          </a:p>
        </p:txBody>
      </p:sp>
      <p:sp>
        <p:nvSpPr>
          <p:cNvPr id="6" name="文本框 5"/>
          <p:cNvSpPr txBox="1"/>
          <p:nvPr/>
        </p:nvSpPr>
        <p:spPr>
          <a:xfrm>
            <a:off x="916305" y="4610100"/>
            <a:ext cx="1053909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【解析】本题考查全面推进依法治国的原则。应重视发挥法律的规范作用，又重视发挥道德的教化作用，强化法律对道德建设的促进作用，同时重视道德对法治文化的支撑作用，</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排除。人民是依法治国的主体和力量源泉，这是</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坚持人民主体地位</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原则的核心内容，</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任何人都不得超越宪法和法律</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体现了无论职位高低、权力大小，在法律适用上一律平等，符合</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坚持法律面前人人平等</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原则，</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正确。坚持从中国实际出发，并不意味着</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拒绝借鉴其他国家的制度和经验</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，而是要吸收借鉴人类法治文明的有益成果，</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r>
              <a:rPr lang="zh-CN" altLang="en-US" sz="1600">
                <a:latin typeface="黑体" panose="02010609060101010101" charset="-122"/>
                <a:ea typeface="黑体" panose="02010609060101010101" charset="-122"/>
                <a:cs typeface="黑体" panose="02010609060101010101" charset="-122"/>
              </a:rPr>
              <a:t>　</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61110"/>
            <a:ext cx="10659745"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辽宁锦州</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中华优秀传统文化中的治理智慧为依法治国厚植精神沃土。以下古语能体现全面推进依法治国原则的有（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君臣上下贵贱皆从法，此谓为大治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道之以政，齐之以刑，民免而无耻；道之以德，齐之以礼，有耻且格</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盖天下之事，不难于立法，而难于法之必行</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春政不禁则百长不生，夏政不禁则五谷不成</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3851910" y="162877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495425" y="1911985"/>
            <a:ext cx="9201150" cy="3042920"/>
          </a:xfrm>
          <a:prstGeom prst="rect">
            <a:avLst/>
          </a:prstGeom>
        </p:spPr>
        <p:txBody>
          <a:bodyPr wrap="square">
            <a:noAutofit/>
          </a:bodyPr>
          <a:p>
            <a:pPr indent="0" algn="just" defTabSz="266700" fontAlgn="auto">
              <a:lnSpc>
                <a:spcPts val="27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【解析】本题考查全面推进依法治国的原则。</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君臣上下贵贱皆从法，此谓为大治</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意思是君主、臣子、上层和下层、高贵者和卑贱者都服从法律，这就叫作政治清明、国家大治，强调法律面前人人平等原则，</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道之以政，齐之以刑，民免而无耻；道之以德，齐之以礼，有耻且格</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强调的是法治与德治相结合，</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正确。</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盖天下之事，不难于立法，而难于法之必行</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强调法治建设不能止步于立法，更要解决</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执行难</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问题，未体现全面推进依法治国的原则，</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不选。</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春政不禁则百长不生，夏政不禁则五谷不成</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意思是春季政令若不有所禁止，草木就无法正常生长；夏季政令若不有所禁止，五谷就难以成熟收获，强调要尊重规律，来保障生产生活的有序进行，未体现全面推进依法治国的原则，</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不选。</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7505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云南楚雄</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农村集体经济组织的成员确认等成员身份权益保护问题是农村集体经济组织法立法过程中的重点问题。十四届全国人大常委会第十次会议表决通过《中华人民共和国农村集体经济组织法》，该法自</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5</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1</a:t>
            </a:r>
            <a:r>
              <a:rPr lang="zh-CN" altLang="en-US">
                <a:latin typeface="黑体" panose="02010609060101010101" charset="-122"/>
                <a:ea typeface="黑体" panose="02010609060101010101" charset="-122"/>
              </a:rPr>
              <a:t>日起施行。该法规定农村集体经济组织成员不因就学、服役、务工、经商、离婚、丧偶、服刑等原因而丧失农村集体经济组织成员身份。该法的制定（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是基于平等是社会主义法律的基本属性</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体现了依法治国必须从中国基本国情出发</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彰显了人大是依法治国的主体和力量源泉</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致力于强化法律对道德建设的促进作用</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8369300" y="220472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610100"/>
            <a:ext cx="1053909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全面推进依法治国的原则。该法规定农村集体经济组织成员不因就学、服役、务工等原因而丧失农村集体经济组织成员身份，平等保护各类群体的集体经济权益，体现了平等是社会主义法律的基本属性，</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正确。该法的制定是基于我国农村集体经济组织存在的现实问题，立足于乡村治理实际需求，体现了依法治国必须从中国基本国情出发，</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正确。依法治国的主体和力量源泉是人民，</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不选。材料未涉及法律对道德建设的促进作用，且该法的制定主要是为了维护农村集体经济组织及其成员的合法权益等，</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不选。</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1615758"/>
            <a:ext cx="9128760" cy="92202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名师点拨】正确理解平等是社会主义法律的基本属性：平等是社会主义法律的基本属性，意味着每个公民在法律上的地位都是平等的，都平等地享有权利并承担义务，反对特权与歧视，这是维护社会公平正义的核心要求，符合社会主义法治追求公平正义的价值目标。</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能力上分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90930"/>
            <a:ext cx="10659745" cy="39643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rPr>
              <a:t>1.</a:t>
            </a:r>
            <a:r>
              <a:rPr lang="zh-CN" altLang="en-US">
                <a:latin typeface="黑体" panose="02010609060101010101" charset="-122"/>
                <a:ea typeface="黑体" panose="02010609060101010101" charset="-122"/>
              </a:rPr>
              <a:t>基于中国共产党领导的本质特征与马克思主义政党理论，结合我国政治实践，下列关于</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坚持中国共产党的领导</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的表述，符合科学社会主义基本原则且具有理论深度的是（　　）</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中国共产党的领导权源于历史选择与人民拥护，这种</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事实性权威</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不需要通过宪法法律确认，也能自然转化为法理权威</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B.</a:t>
            </a:r>
            <a:r>
              <a:rPr lang="zh-CN" altLang="en-US">
                <a:latin typeface="黑体" panose="02010609060101010101" charset="-122"/>
                <a:ea typeface="黑体" panose="02010609060101010101" charset="-122"/>
              </a:rPr>
              <a:t>党对国家政权的领导主要通过</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党管干部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实现，即由党组织直接任命政府部门所有公职人员，体现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党指挥枪</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的原则延伸</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C.</a:t>
            </a:r>
            <a:r>
              <a:rPr lang="zh-CN" altLang="en-US">
                <a:latin typeface="黑体" panose="02010609060101010101" charset="-122"/>
                <a:ea typeface="黑体" panose="02010609060101010101" charset="-122"/>
              </a:rPr>
              <a:t>党的领导与依法治国的关系中，党既要领导立法，又要在宪法法律范围内活动，这意味着</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党的主张</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与</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法律意志</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的辩证统一</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D.</a:t>
            </a:r>
            <a:r>
              <a:rPr lang="zh-CN" altLang="en-US">
                <a:latin typeface="黑体" panose="02010609060101010101" charset="-122"/>
                <a:ea typeface="黑体" panose="02010609060101010101" charset="-122"/>
              </a:rPr>
              <a:t>从政党治理逻辑看，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全面从严治党</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本质上是通过强化党内监督替代国家监察，以党的自我革命取代社会革命，从而巩固领导地位</a:t>
            </a:r>
            <a:endParaRPr lang="zh-CN" altLang="en-US">
              <a:latin typeface="黑体" panose="02010609060101010101" charset="-122"/>
              <a:ea typeface="黑体" panose="02010609060101010101" charset="-122"/>
            </a:endParaRPr>
          </a:p>
        </p:txBody>
      </p:sp>
      <p:sp>
        <p:nvSpPr>
          <p:cNvPr id="4" name="文本框 3"/>
          <p:cNvSpPr txBox="1"/>
          <p:nvPr/>
        </p:nvSpPr>
        <p:spPr>
          <a:xfrm>
            <a:off x="8177530" y="148717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857885" y="2203450"/>
            <a:ext cx="10597515" cy="308038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【解析】本题考查全面推进依法治国的原则。中国共产党的领导权虽源于历史选择和人民拥护，但必须通过宪法法律确认，才能转化为法理权威。科学社会主义强调法治原则，党的领导权威不是</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自然转化</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，而是依法确认的，</a:t>
            </a: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错误。</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党管干部</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原则指党在干部选拔中发挥领导作用，但并非直接任命所有公职人员；且</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党指挥枪</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专指党对军队的领导，不能简单延伸到所有政府部门，</a:t>
            </a:r>
            <a:r>
              <a:rPr lang="en-US" altLang="zh-CN">
                <a:latin typeface="黑体" panose="02010609060101010101" charset="-122"/>
                <a:ea typeface="黑体" panose="02010609060101010101" charset="-122"/>
                <a:cs typeface="黑体" panose="02010609060101010101" charset="-122"/>
              </a:rPr>
              <a:t>B</a:t>
            </a:r>
            <a:r>
              <a:rPr lang="zh-CN" altLang="en-US">
                <a:latin typeface="黑体" panose="02010609060101010101" charset="-122"/>
                <a:ea typeface="黑体" panose="02010609060101010101" charset="-122"/>
                <a:cs typeface="黑体" panose="02010609060101010101" charset="-122"/>
              </a:rPr>
              <a:t>不选。科学社会主义强调党的领导与依法治国的统一，党领导立法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确保法律体现人民意志</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，同时必须在宪法法律范围内活动</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体现法治原则</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。这反映了</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党的主张</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与</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法律意志</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的辩证统一，符合马克思主义政党理论和中国实践，</a:t>
            </a:r>
            <a:r>
              <a:rPr lang="en-US" altLang="zh-CN">
                <a:latin typeface="黑体" panose="02010609060101010101" charset="-122"/>
                <a:ea typeface="黑体" panose="02010609060101010101" charset="-122"/>
                <a:cs typeface="黑体" panose="02010609060101010101" charset="-122"/>
              </a:rPr>
              <a:t>C</a:t>
            </a:r>
            <a:r>
              <a:rPr lang="zh-CN" altLang="en-US">
                <a:latin typeface="黑体" panose="02010609060101010101" charset="-122"/>
                <a:ea typeface="黑体" panose="02010609060101010101" charset="-122"/>
                <a:cs typeface="黑体" panose="02010609060101010101" charset="-122"/>
              </a:rPr>
              <a:t>正确。</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全面从严治党</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强化党内监督，但并非替代国家监察。党的自我革命</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内部整顿</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旨在加强党的领导能力，而非取代社会革命</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党领导的社会变革</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，科学社会主义强调党领导社会革命的整体性，</a:t>
            </a:r>
            <a:r>
              <a:rPr lang="en-US" altLang="zh-CN">
                <a:latin typeface="黑体" panose="02010609060101010101" charset="-122"/>
                <a:ea typeface="黑体" panose="02010609060101010101" charset="-122"/>
                <a:cs typeface="黑体" panose="02010609060101010101" charset="-122"/>
              </a:rPr>
              <a:t>D</a:t>
            </a:r>
            <a:r>
              <a:rPr lang="zh-CN" altLang="en-US">
                <a:latin typeface="黑体" panose="02010609060101010101" charset="-122"/>
                <a:ea typeface="黑体" panose="02010609060101010101" charset="-122"/>
                <a:cs typeface="黑体" panose="02010609060101010101" charset="-122"/>
              </a:rPr>
              <a:t>错误。</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3712956c5.fixed?pid=bb9bf6be7&amp;color=195,214,0&amp;vtp=1&amp;bbb=1"/>
          <p:cNvSpPr/>
          <p:nvPr/>
        </p:nvSpPr>
        <p:spPr>
          <a:xfrm>
            <a:off x="0" y="1618488"/>
            <a:ext cx="12188952" cy="896112"/>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a:t>
            </a: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三单元</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全面依法治国</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0" y="2880360"/>
            <a:ext cx="12188952" cy="649224"/>
          </a:xfrm>
          <a:prstGeom prst="rect">
            <a:avLst/>
          </a:prstGeom>
          <a:noFill/>
        </p:spPr>
        <p:txBody>
          <a:bodyPr wrap="none" lIns="0" tIns="0" rIns="0" bIns="0" rtlCol="0" anchor="ctr"/>
          <a:lstStyle/>
          <a:p>
            <a:pPr algn="ctr" latinLnBrk="1">
              <a:lnSpc>
                <a:spcPts val="4000"/>
              </a:lnSpc>
            </a:pP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第</a:t>
            </a: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七课</a:t>
            </a:r>
            <a:r>
              <a:rPr lang="en-US" altLang="zh-CN" sz="3200" b="0" i="0" dirty="0">
                <a:solidFill>
                  <a:srgbClr val="FFFFFF"/>
                </a:solidFill>
                <a:latin typeface="微软雅黑" panose="020B0503020204020204" charset="-122"/>
                <a:ea typeface="微软雅黑" panose="020B0503020204020204" charset="-122"/>
                <a:cs typeface="微软雅黑" panose="020B0503020204020204" pitchFamily="34" charset="-120"/>
              </a:rPr>
              <a:t> </a:t>
            </a: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治国理政的基本方式</a:t>
            </a:r>
            <a:endPar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3728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辽宁名校联盟</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千里家书只为墙，让他三尺又何妨。万里长城今犹在，不见当年秦始皇</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。这首</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让墙诗</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出自六尺巷的一段历史典故。根据上述故事，关于依法治国和以德治国的关系，下列理解正确的是（　　）</a:t>
            </a: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法律和道德相辅相成、法治与德治相得益彰</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良好的社会道德氛围是依法治国的重要基础</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以德治国应大力弘扬</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和为贵</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等传统美德</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法治要体现道德观念，法治应是道德的支撑</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2905760" y="187134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714240"/>
            <a:ext cx="10597515"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【解析】本题考查全面推进依法治国的原则。</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让墙诗</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的故事体现了依法治国和以德治国的关系，法律和道德相辅相成、法治与德治相得益彰，良好的社会道德氛围是依法治国的重要基础正确描述了依法治国和以德治国的关系，</a:t>
            </a:r>
            <a:r>
              <a:rPr lang="en-US" altLang="en-US" sz="1600">
                <a:latin typeface="黑体" panose="02010609060101010101" charset="-122"/>
                <a:ea typeface="黑体" panose="02010609060101010101" charset="-122"/>
                <a:cs typeface="黑体" panose="02010609060101010101" charset="-122"/>
              </a:rPr>
              <a:t>①②</a:t>
            </a:r>
            <a:r>
              <a:rPr lang="zh-CN" altLang="en-US" sz="1600">
                <a:latin typeface="黑体" panose="02010609060101010101" charset="-122"/>
                <a:ea typeface="黑体" panose="02010609060101010101" charset="-122"/>
                <a:cs typeface="黑体" panose="02010609060101010101" charset="-122"/>
              </a:rPr>
              <a:t>正确。</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以德治国应大力弘扬</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和为贵</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等传统美德</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属于德治单方面要求，没有准确描述依法治国和以德治国的关系，</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排除。要强化道德对法治文化的支撑作用，</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a:t>
            </a:r>
            <a:r>
              <a:rPr lang="zh-CN" altLang="en-US" sz="1600">
                <a:latin typeface="黑体" panose="02010609060101010101" charset="-122"/>
                <a:ea typeface="黑体" panose="02010609060101010101" charset="-122"/>
                <a:cs typeface="黑体" panose="02010609060101010101" charset="-122"/>
              </a:rPr>
              <a:t>　</a:t>
            </a:r>
            <a:endParaRPr lang="zh-CN" altLang="en-US" sz="1600">
              <a:latin typeface="黑体" panose="02010609060101010101" charset="-122"/>
              <a:ea typeface="黑体" panose="02010609060101010101" charset="-122"/>
              <a:cs typeface="黑体" panose="02010609060101010101" charset="-122"/>
            </a:endParaRPr>
          </a:p>
        </p:txBody>
      </p:sp>
      <p:pic>
        <p:nvPicPr>
          <p:cNvPr id="5" name="图片 -2147482158"/>
          <p:cNvPicPr>
            <a:picLocks noChangeAspect="1"/>
          </p:cNvPicPr>
          <p:nvPr/>
        </p:nvPicPr>
        <p:blipFill>
          <a:blip r:embed="rId2"/>
          <a:stretch>
            <a:fillRect/>
          </a:stretch>
        </p:blipFill>
        <p:spPr>
          <a:xfrm>
            <a:off x="8663940" y="2092325"/>
            <a:ext cx="2729230" cy="2042795"/>
          </a:xfrm>
          <a:prstGeom prst="rect">
            <a:avLst/>
          </a:prstGeom>
          <a:noFill/>
          <a:ln w="9525">
            <a:noFill/>
          </a:ln>
        </p:spPr>
      </p:pic>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4140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河南洛阳</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随着互联网、大数据、云计算、区块链、元宇宙等技术的迅猛发展，人类正在进入第四次工业革命。这场工业革命在进一步促进经济和社会发展的同时，也引发了国家治理模式的深层次变革。基于法治在要素、场景、功能、思维和方式等方面发生的巨大变化，我国数字法学应运而生。可见（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中国特色社会主义法治体系正加快建设</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我国的数字法治实践已经走在世界前列</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推进依法治国要坚持法律面前人人平等</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我国数字法学体系的建构具有坚实的实践基础</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1991360" y="215074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618355"/>
            <a:ext cx="1059751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【解析】本题考查全面推进依法治国的总目标和原则。数字法学的诞生体现了我国对新兴技术领域法治建设的重视，体现出我国在法治建设领域，适应新的发展情况，加快建设中国特色社会主义法治体系，</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正确。材料强调我国数字法学应运而生，未体现我国的数字法治实践已经走在世界前列，</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排除。材料不涉及法律面前人人平等，</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排除。材料表明数字法学基于法治在技术场景中的实践变化</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如互联网、大数据等应用</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而产生，说明其建构具有坚实的实践基础，</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059815" y="1155065"/>
            <a:ext cx="10183495" cy="3707765"/>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天津武清区</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高一测试</a:t>
            </a:r>
            <a:r>
              <a:rPr lang="en-US" altLang="zh-CN">
                <a:latin typeface="仿宋" panose="02010609060101010101" charset="-122"/>
                <a:ea typeface="仿宋" panose="02010609060101010101" charset="-122"/>
                <a:cs typeface="仿宋" panose="02010609060101010101" charset="-122"/>
              </a:rPr>
              <a:t>]</a:t>
            </a:r>
            <a:r>
              <a:rPr lang="zh-CN" altLang="en-US">
                <a:latin typeface="楷体" panose="02010609060101010101" charset="-122"/>
                <a:ea typeface="楷体" panose="02010609060101010101" charset="-122"/>
                <a:cs typeface="楷体" panose="02010609060101010101" charset="-122"/>
              </a:rPr>
              <a:t>立法法是规范国家立法制度和立法活动、维护社会主义法治统一的基本法律，是</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管法的法</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在中国特色社会主义法律体系中地位极为重要。此次修改贯彻落实了党的二十大精神、中央人大工作会议精神和党中央决策部署，总结了新时代立法工作的新成果新经验，完善了立法的指导思想和原则，健全了宪法实施监督制度，完善了立法权限、立法程序和备案审查制度。立法法修改过程中，全国人大常委会两次审议，两次向党中央请示报告，两次向社会公开征求意见，采取多种方式征求各方面意见，大会前组织代表研读讨论，大会期间代表两次小组讨论。</a:t>
            </a:r>
            <a:r>
              <a:rPr lang="zh-CN" altLang="en-US">
                <a:latin typeface="黑体" panose="02010609060101010101" charset="-122"/>
                <a:ea typeface="黑体" panose="02010609060101010101" charset="-122"/>
              </a:rPr>
              <a:t>结合材料，运用《政治与法治》的相关知识，分析立法法的修改是如何坚持全面推进依法治国的原则的。（</a:t>
            </a:r>
            <a:r>
              <a:rPr lang="en-US" altLang="zh-CN">
                <a:latin typeface="黑体" panose="02010609060101010101" charset="-122"/>
                <a:ea typeface="黑体" panose="02010609060101010101" charset="-122"/>
              </a:rPr>
              <a:t>9</a:t>
            </a:r>
            <a:r>
              <a:rPr lang="zh-CN" altLang="en-US">
                <a:latin typeface="黑体" panose="02010609060101010101" charset="-122"/>
                <a:ea typeface="黑体" panose="02010609060101010101" charset="-122"/>
              </a:rPr>
              <a:t>分）</a:t>
            </a:r>
            <a:endParaRPr lang="zh-CN" altLang="en-US">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立法法的修改贯彻落实了党的二十大精神、中央人大工作会议精神和党中央决策部署，两次向党中央请示报告，坚持了中国共产党的领导。</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立法法的修改两次向社会公开征求意见，采取多种方式征求各方面意见，大会前组织代表研读讨论，大会期间代表两次小组讨论，坚持了人民主体地位。</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立法法的修改总结了新时代立法工作的新成果新经验，完善了立法的指导思想和原则，健全了宪法实施监督制度，完善了立法权限、立法程序和备案审查制度，坚持了从中国实际出发。</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3</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9</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495425" y="1911985"/>
            <a:ext cx="9201150" cy="3042920"/>
          </a:xfrm>
          <a:prstGeom prst="rect">
            <a:avLst/>
          </a:prstGeom>
        </p:spPr>
        <p:txBody>
          <a:bodyPr wrap="square">
            <a:noAutofit/>
          </a:bodyPr>
          <a:p>
            <a:pPr indent="0" algn="just" defTabSz="266700" fontAlgn="auto">
              <a:lnSpc>
                <a:spcPts val="27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【解析】本题考查全面推进依法治国的原则。关键信息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：立法法的修改贯彻落实了党的二十大精神、中央人大工作会议精神和党中央决策部署，两次向党中央请示报告</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可联系坚持中国共产党的领导。关键信息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：立法法的修改两次向社会公开征求意见，采取多种方式征求各方面意见，大会前组织代表研读讨论，大会期间代表两次小组讨论</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可联系坚持人民主体地位。关键信息</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：立法法的修改总结了新时代立法工作的新成果新经验，完善了立法权限、立法程序和备案审查制度</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可联系坚持从中国实际出发。</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易错上分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434465"/>
            <a:ext cx="10238105" cy="3511550"/>
          </a:xfrm>
          <a:prstGeom prst="rect">
            <a:avLst/>
          </a:prstGeom>
          <a:noFill/>
        </p:spPr>
        <p:txBody>
          <a:bodyPr wrap="square" rtlCol="0">
            <a:noAutofit/>
          </a:bodyPr>
          <a:p>
            <a:pPr indent="0" algn="just" fontAlgn="auto">
              <a:lnSpc>
                <a:spcPct val="150000"/>
              </a:lnSpc>
            </a:pPr>
            <a:r>
              <a:rPr lang="en-US" altLang="zh-CN" sz="1600">
                <a:latin typeface="仿宋" panose="02010609060101010101" charset="-122"/>
                <a:ea typeface="仿宋" panose="02010609060101010101" charset="-122"/>
                <a:cs typeface="仿宋" panose="02010609060101010101" charset="-122"/>
              </a:rPr>
              <a:t>1.[</a:t>
            </a:r>
            <a:r>
              <a:rPr lang="zh-CN" altLang="en-US" sz="1600">
                <a:latin typeface="仿宋" panose="02010609060101010101" charset="-122"/>
                <a:ea typeface="仿宋" panose="02010609060101010101" charset="-122"/>
                <a:cs typeface="仿宋" panose="02010609060101010101" charset="-122"/>
              </a:rPr>
              <a:t>河北衡水</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高一期中</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《唐律疏议》是中华法系的代表性法典。下表为《唐律疏议》及《中华人民共和国刑法》关于防卫权的部分规定。</a:t>
            </a:r>
            <a:endParaRPr lang="zh-CN" altLang="en-US" sz="1600">
              <a:latin typeface="黑体" panose="02010609060101010101" charset="-122"/>
              <a:ea typeface="黑体" panose="02010609060101010101" charset="-122"/>
            </a:endParaRPr>
          </a:p>
          <a:p>
            <a:pPr indent="0" algn="just" fontAlgn="auto">
              <a:lnSpc>
                <a:spcPct val="150000"/>
              </a:lnSpc>
            </a:pPr>
            <a:endParaRPr lang="zh-CN" altLang="en-US" sz="1600">
              <a:latin typeface="黑体" panose="02010609060101010101" charset="-122"/>
              <a:ea typeface="黑体" panose="02010609060101010101" charset="-122"/>
            </a:endParaRPr>
          </a:p>
          <a:p>
            <a:pPr indent="0" algn="just" fontAlgn="auto">
              <a:lnSpc>
                <a:spcPct val="150000"/>
              </a:lnSpc>
            </a:pPr>
            <a:endParaRPr lang="zh-CN" altLang="en-US" sz="1600">
              <a:latin typeface="黑体" panose="02010609060101010101" charset="-122"/>
              <a:ea typeface="黑体" panose="02010609060101010101" charset="-122"/>
            </a:endParaRPr>
          </a:p>
          <a:p>
            <a:pPr indent="0" algn="just" fontAlgn="auto">
              <a:lnSpc>
                <a:spcPct val="150000"/>
              </a:lnSpc>
            </a:pPr>
            <a:endParaRPr lang="zh-CN" altLang="en-US" sz="1600">
              <a:latin typeface="黑体" panose="02010609060101010101" charset="-122"/>
              <a:ea typeface="黑体" panose="02010609060101010101" charset="-122"/>
            </a:endParaRPr>
          </a:p>
          <a:p>
            <a:pPr indent="0" algn="just" fontAlgn="auto">
              <a:lnSpc>
                <a:spcPct val="150000"/>
              </a:lnSpc>
            </a:pPr>
            <a:endParaRPr lang="zh-CN" altLang="en-US" sz="1600">
              <a:latin typeface="黑体" panose="02010609060101010101" charset="-122"/>
              <a:ea typeface="黑体" panose="02010609060101010101" charset="-122"/>
            </a:endParaRPr>
          </a:p>
          <a:p>
            <a:pPr indent="0" algn="just" fontAlgn="auto">
              <a:lnSpc>
                <a:spcPct val="150000"/>
              </a:lnSpc>
            </a:pPr>
            <a:endParaRPr lang="zh-CN" altLang="en-US" sz="1600">
              <a:latin typeface="黑体" panose="02010609060101010101" charset="-122"/>
              <a:ea typeface="黑体" panose="02010609060101010101" charset="-122"/>
            </a:endParaRPr>
          </a:p>
          <a:p>
            <a:pPr indent="0" algn="just" fontAlgn="auto">
              <a:lnSpc>
                <a:spcPct val="150000"/>
              </a:lnSpc>
            </a:pPr>
            <a:r>
              <a:rPr lang="zh-CN" altLang="en-US" sz="1600">
                <a:latin typeface="黑体" panose="02010609060101010101" charset="-122"/>
                <a:ea typeface="黑体" panose="02010609060101010101" charset="-122"/>
              </a:rPr>
              <a:t>对此理解正确的是（　　）</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中华法系有很多优秀思想和理念值得我们传承</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法是维持社会秩序、调整社会关系的社会规范</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国家和社会治理需要法律与道德共同发挥作用</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法是广大人民群众根本利益和共同意志的体现</a:t>
            </a:r>
            <a:endParaRPr lang="zh-CN" altLang="en-US" sz="1600">
              <a:latin typeface="黑体" panose="02010609060101010101" charset="-122"/>
              <a:ea typeface="黑体" panose="02010609060101010101" charset="-122"/>
            </a:endParaRPr>
          </a:p>
          <a:p>
            <a:pPr indent="0" algn="just" fontAlgn="auto">
              <a:lnSpc>
                <a:spcPct val="15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p:txBody>
      </p:sp>
      <p:sp>
        <p:nvSpPr>
          <p:cNvPr id="5" name="文本框 4"/>
          <p:cNvSpPr txBox="1"/>
          <p:nvPr/>
        </p:nvSpPr>
        <p:spPr>
          <a:xfrm>
            <a:off x="1069340" y="1035685"/>
            <a:ext cx="805370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不能正确理解法的阶级本质</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2930525" y="394652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graphicFrame>
        <p:nvGraphicFramePr>
          <p:cNvPr id="6" name="表格 5"/>
          <p:cNvGraphicFramePr/>
          <p:nvPr/>
        </p:nvGraphicFramePr>
        <p:xfrm>
          <a:off x="1670050" y="2230120"/>
          <a:ext cx="8910320" cy="1920240"/>
        </p:xfrm>
        <a:graphic>
          <a:graphicData uri="http://schemas.openxmlformats.org/drawingml/2006/table">
            <a:tbl>
              <a:tblPr/>
              <a:tblGrid>
                <a:gridCol w="4455160"/>
                <a:gridCol w="4455160"/>
              </a:tblGrid>
              <a:tr h="213360">
                <a:tc>
                  <a:txBody>
                    <a:bodyPr/>
                    <a:p>
                      <a:pPr marL="0" indent="0" algn="ctr">
                        <a:spcBef>
                          <a:spcPct val="0"/>
                        </a:spcBef>
                        <a:spcAft>
                          <a:spcPct val="0"/>
                        </a:spcAft>
                      </a:pPr>
                      <a:r>
                        <a:rPr lang="zh-CN" sz="1400">
                          <a:latin typeface="黑体" panose="02010609060101010101" charset="-122"/>
                          <a:ea typeface="黑体" panose="02010609060101010101" charset="-122"/>
                        </a:rPr>
                        <a:t>《唐律疏议</a:t>
                      </a:r>
                      <a:r>
                        <a:rPr lang="en-US" altLang="zh-CN" sz="1400">
                          <a:latin typeface="Times New Roman" panose="02020603050405020304"/>
                          <a:ea typeface="黑体" panose="02010609060101010101" charset="-122"/>
                        </a:rPr>
                        <a:t>·</a:t>
                      </a:r>
                      <a:r>
                        <a:rPr lang="zh-CN" sz="1400">
                          <a:latin typeface="黑体" panose="02010609060101010101" charset="-122"/>
                          <a:ea typeface="黑体" panose="02010609060101010101" charset="-122"/>
                        </a:rPr>
                        <a:t>贼盗》</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《中华人民共和国刑法》第二十条</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706880">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☆诸夜无故入人家者，笞四十。主人登时杀者，勿论。若知非侵犯而杀伤者，减</a:t>
                      </a:r>
                      <a:r>
                        <a:rPr lang="zh-CN" sz="1400">
                          <a:latin typeface="Times New Roman" panose="02020603050405020304"/>
                          <a:ea typeface="宋体" panose="02010600030101010101" pitchFamily="2" charset="-122"/>
                        </a:rPr>
                        <a:t>斗杀伤二等。其已就拘执而杀伤者，各以斗杀伤论，至死者加役流</a:t>
                      </a:r>
                      <a:endParaRPr lang="zh-CN" sz="1400">
                        <a:latin typeface="Times New Roman" panose="02020603050405020304"/>
                        <a:ea typeface="宋体" panose="02010600030101010101" pitchFamily="2" charset="-122"/>
                      </a:endParaRPr>
                    </a:p>
                    <a:p>
                      <a:pPr marL="0" indent="0" algn="ctr">
                        <a:spcBef>
                          <a:spcPct val="0"/>
                        </a:spcBef>
                        <a:spcAft>
                          <a:spcPct val="0"/>
                        </a:spcAft>
                      </a:pPr>
                      <a:endParaRPr lang="zh-CN"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endParaRPr lang="zh-CN" sz="1400">
                        <a:latin typeface="宋体" panose="02010600030101010101" pitchFamily="2" charset="-122"/>
                        <a:ea typeface="宋体" panose="02010600030101010101" pitchFamily="2" charset="-122"/>
                      </a:endParaRPr>
                    </a:p>
                    <a:p>
                      <a:pPr marL="0" indent="0" algn="ctr">
                        <a:spcBef>
                          <a:spcPct val="0"/>
                        </a:spcBef>
                        <a:spcAft>
                          <a:spcPct val="0"/>
                        </a:spcAft>
                      </a:pPr>
                      <a:r>
                        <a:rPr lang="zh-CN" sz="1400">
                          <a:latin typeface="宋体" panose="02010600030101010101" pitchFamily="2" charset="-122"/>
                          <a:ea typeface="宋体" panose="02010600030101010101" pitchFamily="2" charset="-122"/>
                        </a:rPr>
                        <a:t>☆为了使国家、公共利益、本人或者他人的人身、财产和其他权利免受正在进行的不法侵害，而采取的制止不法侵害的行为，对不法侵害人造成损害的，属于正当防卫，不负刑事责任。</a:t>
                      </a:r>
                      <a:endParaRPr lang="zh-CN" sz="1400">
                        <a:latin typeface="宋体" panose="02010600030101010101" pitchFamily="2" charset="-122"/>
                        <a:ea typeface="宋体" panose="02010600030101010101" pitchFamily="2" charset="-122"/>
                      </a:endParaRPr>
                    </a:p>
                    <a:p>
                      <a:pPr marL="0" indent="0" algn="ctr">
                        <a:spcBef>
                          <a:spcPct val="0"/>
                        </a:spcBef>
                        <a:spcAft>
                          <a:spcPct val="0"/>
                        </a:spcAft>
                      </a:pPr>
                      <a:r>
                        <a:rPr lang="zh-CN" altLang="zh-CN" sz="1400">
                          <a:latin typeface="宋体" panose="02010600030101010101" pitchFamily="2" charset="-122"/>
                          <a:ea typeface="宋体" panose="02010600030101010101" pitchFamily="2" charset="-122"/>
                          <a:sym typeface="+mn-ea"/>
                        </a:rPr>
                        <a:t>☆正当防卫明显超过必要限度造成重大损害的，应当负刑事责任，但是应当减轻或者免除处罚</a:t>
                      </a:r>
                      <a:endParaRPr lang="zh-CN" altLang="zh-CN" sz="1400">
                        <a:latin typeface="宋体" panose="02010600030101010101" pitchFamily="2" charset="-122"/>
                        <a:ea typeface="宋体" panose="02010600030101010101" pitchFamily="2" charset="-122"/>
                      </a:endParaRPr>
                    </a:p>
                    <a:p>
                      <a:pPr marL="0" indent="0" algn="ctr">
                        <a:spcBef>
                          <a:spcPct val="0"/>
                        </a:spcBef>
                        <a:spcAft>
                          <a:spcPct val="0"/>
                        </a:spcAft>
                      </a:pPr>
                      <a:r>
                        <a:rPr lang="en-US" altLang="zh-CN" sz="1400">
                          <a:latin typeface="宋体" panose="02010600030101010101" pitchFamily="2" charset="-122"/>
                          <a:ea typeface="宋体" panose="02010600030101010101" pitchFamily="2" charset="-122"/>
                          <a:sym typeface="+mn-ea"/>
                        </a:rPr>
                        <a:t>……</a:t>
                      </a:r>
                      <a:r>
                        <a:rPr lang="en-US" altLang="zh-CN" sz="1400">
                          <a:latin typeface="Times New Roman" panose="02020603050405020304"/>
                          <a:ea typeface="宋体" panose="02010600030101010101" pitchFamily="2" charset="-122"/>
                        </a:rPr>
                        <a:t> </a:t>
                      </a:r>
                      <a:endParaRPr lang="en-US" altLang="zh-CN"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9" name="文本框 8"/>
          <p:cNvSpPr txBox="1"/>
          <p:nvPr/>
        </p:nvSpPr>
        <p:spPr>
          <a:xfrm>
            <a:off x="1481455" y="2028825"/>
            <a:ext cx="9510395"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【解析】本题考查法的阶级性、法的特征。《唐律疏议》对防卫行为的规定</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如</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登时杀者，勿论</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体现古代对防卫合理性的认可，与现代刑法的正当防卫制度有历史延续性，说明中华法系的优秀理念值得传承，</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正确。古今法律均通过规定防卫权调整社会关系</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如制止不法侵害、维护秩序</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，体现法是维持社会秩序、调整社会关系的社会规范，</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正确。题干仅对比法律条文，未涉及道德的作用，</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不选。我国刑法是人民意志的体现，但《唐律疏议》是封建统治阶级意志的体现，</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法是广大人民群众根本利益和共同意志的体现</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未区分法律的阶级性，</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不选。</a:t>
            </a:r>
            <a:endParaRPr lang="zh-CN" altLang="en-US" sz="1600">
              <a:latin typeface="黑体" panose="02010609060101010101" charset="-122"/>
              <a:ea typeface="黑体" panose="02010609060101010101" charset="-122"/>
              <a:cs typeface="黑体" panose="02010609060101010101" charset="-122"/>
            </a:endParaRPr>
          </a:p>
        </p:txBody>
      </p:sp>
      <p:sp>
        <p:nvSpPr>
          <p:cNvPr id="8" name="文本框 7"/>
          <p:cNvSpPr txBox="1"/>
          <p:nvPr/>
        </p:nvSpPr>
        <p:spPr>
          <a:xfrm>
            <a:off x="1482090" y="3987800"/>
            <a:ext cx="9178290" cy="92202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a:t>
            </a:r>
            <a:r>
              <a:rPr lang="zh-CN" altLang="en-US">
                <a:solidFill>
                  <a:srgbClr val="0070C0"/>
                </a:solidFill>
                <a:latin typeface="黑体" panose="02010609060101010101" charset="-122"/>
                <a:ea typeface="黑体" panose="02010609060101010101" charset="-122"/>
                <a:cs typeface="黑体" panose="02010609060101010101" charset="-122"/>
              </a:rPr>
              <a:t>警示】阶级性是法的本质属性，也是国家的本质属性，都体现统治阶级的意志。不同的社会形态统治阶级的性质是不一样的，不能认为法是全体公民意志的体现，也不能认为所有的法都是人民共同意志的体现。</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8" grpId="0"/>
      <p:bldP spid="8" grpId="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348740"/>
            <a:ext cx="10238105" cy="3511550"/>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安徽芜湖</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法在国家治理中既具有政治职能，又具有社会职能。下列法律案件与法的职能对应正确的是（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李某涉嫌煽动分裂国家罪被人民法院依法决定逮捕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政治职能</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故意泄露我国军事保密资料的两名被告人被依法判处无期徒刑</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社会职能</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甲乙二人因侵权纠纷闹上法庭，最终依法判处甲承担侵权责任</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社会职能</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某农户与粮油公司因款项支付发生争议并诉诸法庭，最终农户胜诉</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政治职能</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p:txBody>
      </p:sp>
      <p:sp>
        <p:nvSpPr>
          <p:cNvPr id="5" name="文本框 4"/>
          <p:cNvSpPr txBox="1"/>
          <p:nvPr/>
        </p:nvSpPr>
        <p:spPr>
          <a:xfrm>
            <a:off x="1069340" y="1035685"/>
            <a:ext cx="805370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2  </a:t>
            </a:r>
            <a:r>
              <a:rPr lang="zh-CN" altLang="en-US" sz="2000" b="1">
                <a:latin typeface="黑体" panose="02010609060101010101" charset="-122"/>
                <a:ea typeface="黑体" panose="02010609060101010101" charset="-122"/>
                <a:cs typeface="黑体" panose="02010609060101010101" charset="-122"/>
              </a:rPr>
              <a:t>不能正确理解法的政治职能和社会职能</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3409315" y="177673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1012825" y="4286885"/>
            <a:ext cx="10406380"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【解析】本题考查法的职能。煽动分裂国家罪属于危害国家安全的犯罪，直接威胁国家安全和政权稳定。李某涉嫌煽动分裂国家罪被人民法院依法决定逮捕，体现法的政治职能，</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正确。泄露军事保密资料危害国家安全，属于危害国家政权稳定的犯罪行为，对其惩处是为了维护国家安全，体现法的政治职能，</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错误。侵权纠纷属于民事纠纷，法院处理此类案件是为了调整社会关系、解决社会矛盾，维护社会公平正义，体现法的社会职能，</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正确。款项支付争议属于经济领域的民事纠纷，法院解决此类纠纷是为了维护社会经济秩序、处理社会公共事务，体现法的社会职能，</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7" grpId="0"/>
      <p:bldP spid="7" grpId="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2967990"/>
            <a:ext cx="9128760" cy="1753235"/>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a:t>
            </a:r>
            <a:r>
              <a:rPr lang="zh-CN" altLang="en-US">
                <a:solidFill>
                  <a:srgbClr val="0070C0"/>
                </a:solidFill>
                <a:latin typeface="黑体" panose="02010609060101010101" charset="-122"/>
                <a:ea typeface="黑体" panose="02010609060101010101" charset="-122"/>
                <a:cs typeface="黑体" panose="02010609060101010101" charset="-122"/>
              </a:rPr>
              <a:t>警示】法在国家治理中既具有政治职能，又具有社会职能。法的政治职能是指法律维护一定阶级统治的作用，法的社会职能是指法管理一定社会公共事务的作用。这两者是相互依存、密不可分的。在阶级社会中，从根本上讲，社会管理职能是为统治阶级服务的。同时，这种职能的执行和实现，必须依靠国家权力，所以它又与政治统治密切地联系在一起。在这个意义上讲，政治职能是社会职能的前提。而国家只有有效地实现了社会管理职能，政治统治才能够得以持续。</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4b7ee623.fixed?pid=3712956c5&amp;color=195,214,0&amp;vtp=1&amp;bbb=1"/>
          <p:cNvSpPr/>
          <p:nvPr/>
        </p:nvSpPr>
        <p:spPr>
          <a:xfrm>
            <a:off x="963295" y="2492375"/>
            <a:ext cx="10266045" cy="1207135"/>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第一框</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r>
              <a:rPr lang="zh-CN" altLang="en-US" sz="4400" b="1" dirty="0">
                <a:solidFill>
                  <a:srgbClr val="DE69A3"/>
                </a:solidFill>
                <a:latin typeface="微软雅黑" panose="020B0503020204020204" charset="-122"/>
                <a:ea typeface="微软雅黑" panose="020B0503020204020204" charset="-122"/>
                <a:cs typeface="微软雅黑" panose="020B0503020204020204" pitchFamily="34" charset="-120"/>
                <a:sym typeface="+mn-ea"/>
              </a:rPr>
              <a:t>我国法治建设的历程</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3175" y="379031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rPr>
              <a:t>对点上分</a:t>
            </a:r>
            <a:endPar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348740"/>
            <a:ext cx="10238105" cy="3511550"/>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河南郑州外国语学校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制定和认可是国家创制法律规范的两种基本形式，下列选项中属于国家以认可形式创制的有（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全国人大常委会表决通过《中华人民共和国能源法》</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高铁不得霸座</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被写入民法典</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en-US" altLang="zh-CN">
                <a:latin typeface="黑体" panose="02010609060101010101" charset="-122"/>
                <a:ea typeface="黑体" panose="02010609060101010101" charset="-122"/>
              </a:rPr>
              <a:t> </a:t>
            </a:r>
            <a:r>
              <a:rPr lang="zh-CN" altLang="en-US">
                <a:latin typeface="黑体" panose="02010609060101010101" charset="-122"/>
                <a:ea typeface="黑体" panose="02010609060101010101" charset="-122"/>
              </a:rPr>
              <a:t>国务院公布《网络数据安全管理条例》</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全国人大常委会将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常回家看看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列入老年人权益保障法</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p:txBody>
      </p:sp>
      <p:sp>
        <p:nvSpPr>
          <p:cNvPr id="5" name="文本框 4"/>
          <p:cNvSpPr txBox="1"/>
          <p:nvPr/>
        </p:nvSpPr>
        <p:spPr>
          <a:xfrm>
            <a:off x="1069340" y="1035685"/>
            <a:ext cx="805370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3  </a:t>
            </a:r>
            <a:r>
              <a:rPr lang="zh-CN" altLang="en-US" sz="2000" b="1">
                <a:latin typeface="黑体" panose="02010609060101010101" charset="-122"/>
                <a:ea typeface="黑体" panose="02010609060101010101" charset="-122"/>
                <a:cs typeface="黑体" panose="02010609060101010101" charset="-122"/>
              </a:rPr>
              <a:t>混淆创制法律规范的两种基本形式：制定和认可</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4599940" y="179324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1012825" y="4286885"/>
            <a:ext cx="10406380"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【解析】本题考查国家创制法律规范的两种基本形式。全国人大常委会表决通过《中华人民共和国能源法》，这是全国人大常委会通过立法活动制定新的法律，属于国家以制定形式创制法律，</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不选。</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高铁不得霸座</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原本是一种社会道德要求，被写入民法典，国家赋予了这种原本存在的社会道德要求以法律效力，属于国家以认可形式创制法律，</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正确。国务院公布《网络数据安全管理条例》，这是国务院通过行政立法活动制定新的行政法规，属于国家以制定形式创制法律，</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不选。</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常回家看看</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原本是一种道德倡导的行为准则，全国人大常委会将其列入老年人权益保障法，赋予了这种社会准则以法律效力，属于国家以认可形式创制法律，</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7" grpId="0"/>
      <p:bldP spid="7" grpId="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2967990"/>
            <a:ext cx="9128760" cy="1476375"/>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a:t>
            </a:r>
            <a:r>
              <a:rPr lang="zh-CN" altLang="en-US">
                <a:solidFill>
                  <a:srgbClr val="0070C0"/>
                </a:solidFill>
                <a:latin typeface="黑体" panose="02010609060101010101" charset="-122"/>
                <a:ea typeface="黑体" panose="02010609060101010101" charset="-122"/>
                <a:cs typeface="黑体" panose="02010609060101010101" charset="-122"/>
              </a:rPr>
              <a:t>警示】制定和认可虽然都是国家创制法律规范的形式，但在具体内容和程序上有着本质的不同。制定法律是指国家机关依照其职权范围通过一定程序创制法律规范的活动，是掌握国家政权的阶级把自己的意志上升为国家意志的活动；认可则是国家立法机关对于社会上已经存在的某些习惯、道德规则或判例等，通过一定程序确认其法律效力，赋予其强制执行力。</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348740"/>
            <a:ext cx="10238105" cy="3511550"/>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四川南充</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法律是准绳，任何时候都必须遵循；道德是基石，任何时候都不可忽视。在新的历史条件下，我们必须坚持依法治国和以德治国相结合，推进国家治理体系和治理能力现代化。关于依法治国和以德治国的关系理解正确的是（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道德是治国之重器，德治是国家治理体系和治理能力的重要依托</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既重视发挥法律的教化作用，又重视发挥道德的规范作用</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依法治国和以德治国应相辅相成、相得益彰</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以法治体现道德理念，以道德滋养法治精神</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p:txBody>
      </p:sp>
      <p:sp>
        <p:nvSpPr>
          <p:cNvPr id="5" name="文本框 4"/>
          <p:cNvSpPr txBox="1"/>
          <p:nvPr/>
        </p:nvSpPr>
        <p:spPr>
          <a:xfrm>
            <a:off x="1069340" y="1035685"/>
            <a:ext cx="805370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4  </a:t>
            </a:r>
            <a:r>
              <a:rPr lang="zh-CN" altLang="en-US" sz="2000" b="1">
                <a:latin typeface="黑体" panose="02010609060101010101" charset="-122"/>
                <a:ea typeface="黑体" panose="02010609060101010101" charset="-122"/>
                <a:cs typeface="黑体" panose="02010609060101010101" charset="-122"/>
              </a:rPr>
              <a:t>不能正确区分发挥法律的规范作用和道德的教化作用</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6408420" y="214439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1012825" y="4638040"/>
            <a:ext cx="1040638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【解析】本题考查法治和德治的关系。法律是治国之重器，法治是国家治理体系和治理能力的重要依托，</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错误。应既重视发挥法律的规范作用，又重视发挥道德的教化作用，</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错误。法律的实施需要道德的支持，道德的践行也需要法律的保障，只有将两者结合起来，才能更好地推进国家治理体系和治理能力现代化，</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正确。法治是道德的底线和保障，通过法律的强制力来规范人们的行为，体现道德的基本要求；道德是法治的基础和灵魂，通过道德的引导和教育，提高人们的道德素养，滋养法治精神，使人们自觉遵守法律，</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7" grpId="0"/>
      <p:bldP spid="7" grpId="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2967990"/>
            <a:ext cx="9128760" cy="1476375"/>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a:t>
            </a:r>
            <a:r>
              <a:rPr lang="zh-CN" altLang="en-US">
                <a:solidFill>
                  <a:srgbClr val="0070C0"/>
                </a:solidFill>
                <a:latin typeface="黑体" panose="02010609060101010101" charset="-122"/>
                <a:ea typeface="黑体" panose="02010609060101010101" charset="-122"/>
                <a:cs typeface="黑体" panose="02010609060101010101" charset="-122"/>
              </a:rPr>
              <a:t>警示】法律的规范作用是通过规定权利义务、设定法律责任等方式进行调控，具有明确的引导和惩戒作用。其实施以强大的国家力量为后盾，具有强制性，能够有效地规范社会行为。道德主要依靠社会舆论、内心信念和传统习惯等非强制性手段进行调控，强调自律和内在修养。道德与法律相互依存、相互影响，道德可以转化为法律，法律也可以反映道德要求，共同促进社会和谐。</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348740"/>
            <a:ext cx="10238105" cy="3511550"/>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辽宁重点中学协作校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以下名言警句彰显的法治思想与全面推进依法治国的原则相一致的是（　　）</a:t>
            </a: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p:txBody>
      </p:sp>
      <p:sp>
        <p:nvSpPr>
          <p:cNvPr id="5" name="文本框 4"/>
          <p:cNvSpPr txBox="1"/>
          <p:nvPr/>
        </p:nvSpPr>
        <p:spPr>
          <a:xfrm>
            <a:off x="1069340" y="1035685"/>
            <a:ext cx="805370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5  </a:t>
            </a:r>
            <a:r>
              <a:rPr lang="zh-CN" altLang="en-US" sz="2000" b="1">
                <a:latin typeface="黑体" panose="02010609060101010101" charset="-122"/>
                <a:ea typeface="黑体" panose="02010609060101010101" charset="-122"/>
                <a:cs typeface="黑体" panose="02010609060101010101" charset="-122"/>
              </a:rPr>
              <a:t>不能正确区分全面推进依法治国的五大原则</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2242185" y="176466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1012825" y="4569460"/>
            <a:ext cx="1040638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【解析】本题考查区分全面推进依法治国的五大原则。</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天下之事无大小，皆决于上</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体现的是人治、专制思想，强调个人权力高于一切，与宪法法律至上相矛盾，</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法令行则国治，法令弛则国乱</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强调法律实施的效果，未体现坚持人民主体地位，</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礼、法以时而定，制、令各顺其宜</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意思是礼法要根据时代来制定，制度要适应实际情况，与坚持从中国实际出发原则相一致，</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徒善不足以为政，徒法不能以自行</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强调在国家治理中要坚持法治与德治相结合，</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graphicFrame>
        <p:nvGraphicFramePr>
          <p:cNvPr id="6" name="表格 5"/>
          <p:cNvGraphicFramePr/>
          <p:nvPr/>
        </p:nvGraphicFramePr>
        <p:xfrm>
          <a:off x="2165350" y="2286635"/>
          <a:ext cx="7565390" cy="1635125"/>
        </p:xfrm>
        <a:graphic>
          <a:graphicData uri="http://schemas.openxmlformats.org/drawingml/2006/table">
            <a:tbl>
              <a:tblPr/>
              <a:tblGrid>
                <a:gridCol w="1782445"/>
                <a:gridCol w="3089275"/>
                <a:gridCol w="2693670"/>
              </a:tblGrid>
              <a:tr h="327025">
                <a:tc>
                  <a:txBody>
                    <a:bodyPr/>
                    <a:p>
                      <a:pPr marL="0" indent="0" algn="ctr">
                        <a:spcBef>
                          <a:spcPct val="0"/>
                        </a:spcBef>
                        <a:spcAft>
                          <a:spcPct val="0"/>
                        </a:spcAft>
                      </a:pPr>
                      <a:r>
                        <a:rPr lang="zh-CN" sz="1400">
                          <a:latin typeface="黑体" panose="02010609060101010101" charset="-122"/>
                          <a:ea typeface="黑体" panose="02010609060101010101" charset="-122"/>
                        </a:rPr>
                        <a:t>序号</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名言警句</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解读</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27025">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①</a:t>
                      </a:r>
                      <a:endParaRPr lang="en-US"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天下之事无大小，皆决于上</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坚持宪法法律至上</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27025">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②</a:t>
                      </a:r>
                      <a:endParaRPr lang="en-US"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法令行则国治，法令弛则国乱</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坚持人民主体地位</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27025">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③</a:t>
                      </a:r>
                      <a:endParaRPr lang="en-US"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礼、法以时而定，制、令各顺其宜</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坚持从中国实际出发</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27025">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④</a:t>
                      </a:r>
                      <a:endParaRPr lang="en-US"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徒善不足以为政，徒法不能以自行</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法治与德治相结合</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7" grpId="0"/>
      <p:bldP spid="7" grpId="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2967990"/>
            <a:ext cx="9128760" cy="119888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a:t>
            </a:r>
            <a:r>
              <a:rPr lang="zh-CN" altLang="en-US">
                <a:solidFill>
                  <a:srgbClr val="0070C0"/>
                </a:solidFill>
                <a:latin typeface="黑体" panose="02010609060101010101" charset="-122"/>
                <a:ea typeface="黑体" panose="02010609060101010101" charset="-122"/>
                <a:cs typeface="黑体" panose="02010609060101010101" charset="-122"/>
              </a:rPr>
              <a:t>警示】全面推进依法治国的五大原则，侧重点是不一样的，分别侧重党的领导、人民主体地位、法律面前人人平等、法治和德治相结合、从中国实际出发。其中人民主体原则注意区分为人民和靠人民两个角度，坚持法律面前人人平等，就要反对特权和歧视，准确理解平等是社会主义法律的基本属性。</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2317750"/>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第</a:t>
            </a: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七课</a:t>
            </a:r>
            <a:r>
              <a:rPr lang="en-US" alt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 </a:t>
            </a:r>
            <a:endParaRPr lang="en-US" alt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4000"/>
              </a:lnSpc>
            </a:pPr>
            <a:endParaRPr lang="en-US" alt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4000"/>
              </a:lnSpc>
            </a:pPr>
            <a:r>
              <a:rPr lang="zh-CN" altLang="en-US" sz="3200" b="1" i="0" dirty="0">
                <a:solidFill>
                  <a:srgbClr val="DE69A3"/>
                </a:solidFill>
                <a:latin typeface="微软雅黑" panose="020B0503020204020204" charset="-122"/>
                <a:ea typeface="微软雅黑" panose="020B0503020204020204" charset="-122"/>
                <a:cs typeface="微软雅黑" panose="020B0503020204020204" pitchFamily="34" charset="-120"/>
              </a:rPr>
              <a:t>综合上分</a:t>
            </a:r>
            <a:endParaRPr lang="zh-CN" altLang="en-US"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11885"/>
            <a:ext cx="10659745" cy="353441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1.[</a:t>
            </a:r>
            <a:r>
              <a:rPr lang="zh-CN" altLang="en-US" sz="1600">
                <a:latin typeface="仿宋" panose="02010609060101010101" charset="-122"/>
                <a:ea typeface="仿宋" panose="02010609060101010101" charset="-122"/>
                <a:cs typeface="仿宋" panose="02010609060101010101" charset="-122"/>
              </a:rPr>
              <a:t>福建宁德</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高一期末</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自古以来，我国对治国之道的探求从未中断。从下表可知（　　）</a:t>
            </a: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法律是人类社会发展到一定历史阶段的产物</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法律体现全体公民的共同意志，保障正常的社会秩序</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中华法系源远流长，成为世界上独树一帜的法律文明</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我国法治建设历程一帆风顺，西方模式无可借鉴之处</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②④</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8550275" y="105410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624070"/>
            <a:ext cx="1077849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法律发展的历史。从西周开始，人们用礼仪规范约束人们的行为，然后逐步产生法律，体现了法律是人类社会发展到一定阶段的产物，到唐朝时期，我国的法律制度不断完善，制定的《唐律疏议》是中国古代法典的典范，一直流传到现在，说明中华法系源远流长，成为世界上独树一帜的法律文明，</a:t>
            </a:r>
            <a:r>
              <a:rPr lang="en-US" altLang="en-US" sz="1600">
                <a:latin typeface="黑体" panose="02010609060101010101" charset="-122"/>
                <a:ea typeface="黑体" panose="02010609060101010101" charset="-122"/>
                <a:cs typeface="黑体" panose="02010609060101010101" charset="-122"/>
              </a:rPr>
              <a:t>①③</a:t>
            </a:r>
            <a:r>
              <a:rPr lang="zh-CN" altLang="en-US" sz="1600">
                <a:latin typeface="黑体" panose="02010609060101010101" charset="-122"/>
                <a:ea typeface="黑体" panose="02010609060101010101" charset="-122"/>
                <a:cs typeface="黑体" panose="02010609060101010101" charset="-122"/>
              </a:rPr>
              <a:t>入选。法律体现的是统治阶级的共同意志，不是全体公民的共同意志，</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不选。我国法治建设历程不是一帆风顺的，西方模式也有合理之处，并非无可借鉴之处，</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不选。</a:t>
            </a:r>
            <a:endParaRPr lang="zh-CN" altLang="en-US" sz="1600">
              <a:latin typeface="黑体" panose="02010609060101010101" charset="-122"/>
              <a:ea typeface="黑体" panose="02010609060101010101" charset="-122"/>
              <a:cs typeface="黑体" panose="02010609060101010101" charset="-122"/>
            </a:endParaRPr>
          </a:p>
        </p:txBody>
      </p:sp>
      <p:graphicFrame>
        <p:nvGraphicFramePr>
          <p:cNvPr id="5" name="表格 4"/>
          <p:cNvGraphicFramePr/>
          <p:nvPr>
            <p:custDataLst>
              <p:tags r:id="rId2"/>
            </p:custDataLst>
          </p:nvPr>
        </p:nvGraphicFramePr>
        <p:xfrm>
          <a:off x="2183130" y="1618615"/>
          <a:ext cx="8461375" cy="1262380"/>
        </p:xfrm>
        <a:graphic>
          <a:graphicData uri="http://schemas.openxmlformats.org/drawingml/2006/table">
            <a:tbl>
              <a:tblPr/>
              <a:tblGrid>
                <a:gridCol w="1504315"/>
                <a:gridCol w="6957060"/>
              </a:tblGrid>
              <a:tr h="213360">
                <a:tc>
                  <a:txBody>
                    <a:bodyPr/>
                    <a:p>
                      <a:pPr marL="0" indent="0" algn="ctr">
                        <a:spcBef>
                          <a:spcPct val="0"/>
                        </a:spcBef>
                        <a:spcAft>
                          <a:spcPct val="0"/>
                        </a:spcAft>
                      </a:pPr>
                      <a:r>
                        <a:rPr lang="zh-CN" sz="1400">
                          <a:latin typeface="黑体" panose="02010609060101010101" charset="-122"/>
                          <a:ea typeface="黑体" panose="02010609060101010101" charset="-122"/>
                        </a:rPr>
                        <a:t>西周时期</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实行</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礼治</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，用礼仪规范约束人们的行为</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49885">
                <a:tc>
                  <a:txBody>
                    <a:bodyPr/>
                    <a:p>
                      <a:pPr marL="0" indent="0" algn="ctr">
                        <a:spcBef>
                          <a:spcPct val="0"/>
                        </a:spcBef>
                        <a:spcAft>
                          <a:spcPct val="0"/>
                        </a:spcAft>
                      </a:pPr>
                      <a:r>
                        <a:rPr lang="zh-CN" sz="1400">
                          <a:latin typeface="黑体" panose="02010609060101010101" charset="-122"/>
                          <a:ea typeface="黑体" panose="02010609060101010101" charset="-122"/>
                        </a:rPr>
                        <a:t>春秋战国时期</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开始制定成文法，通过书竹简等方式发布法律</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49250">
                <a:tc>
                  <a:txBody>
                    <a:bodyPr/>
                    <a:p>
                      <a:pPr marL="0" indent="0" algn="ctr">
                        <a:spcBef>
                          <a:spcPct val="0"/>
                        </a:spcBef>
                        <a:spcAft>
                          <a:spcPct val="0"/>
                        </a:spcAft>
                      </a:pPr>
                      <a:r>
                        <a:rPr lang="zh-CN" sz="1400">
                          <a:latin typeface="黑体" panose="02010609060101010101" charset="-122"/>
                          <a:ea typeface="黑体" panose="02010609060101010101" charset="-122"/>
                        </a:rPr>
                        <a:t>唐朝时期</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法律制度更加完善，制定的《唐律疏议》是中国古代法典的典范</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49885">
                <a:tc>
                  <a:txBody>
                    <a:bodyPr/>
                    <a:p>
                      <a:pPr marL="0" indent="0" algn="ctr">
                        <a:spcBef>
                          <a:spcPct val="0"/>
                        </a:spcBef>
                        <a:spcAft>
                          <a:spcPct val="0"/>
                        </a:spcAft>
                      </a:pPr>
                      <a:r>
                        <a:rPr lang="zh-CN" sz="1400">
                          <a:latin typeface="黑体" panose="02010609060101010101" charset="-122"/>
                          <a:ea typeface="黑体" panose="02010609060101010101" charset="-122"/>
                        </a:rPr>
                        <a:t>鸦片战争以后</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一些仁人志士试图移植近代西方国家的法治模式，最终归于失败</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908685" y="996950"/>
            <a:ext cx="10561955" cy="3415030"/>
          </a:xfrm>
          <a:prstGeom prst="rect">
            <a:avLst/>
          </a:prstGeom>
          <a:noFill/>
        </p:spPr>
        <p:txBody>
          <a:bodyPr wrap="square" rtlCol="0">
            <a:sp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四川凉山</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中华优秀传统法律文化是中国现代法治的文化根基与智慧宝库，国家机关要深刻领悟、自觉传承中华优秀传统法律文化所蕴含的政治智慧、法律精神、社会价值、逻辑经验。下列古语能体现法治思想的有（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不教而诛，则刑繁而邪不胜；教而不诛，则奸民不惩。</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《荀子</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富国》</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但得众生皆得饱，不辞羸病卧残阳。</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李纲《病牛》</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不富无以养民情，不教无以理民性。</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《荀子</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大略》</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天下从事者，不可以无法仪。无法仪而其事能成者无有也。</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《墨子</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法仪》</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3818255" y="180594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02640" y="4351020"/>
            <a:ext cx="10668635"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【解析】本题考查中国古代法治思想。</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选项的意思是</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不进行教化就惩罚罪犯，即使刑罚很多仍不能战胜邪恶；而只教化不惩罚，那么奸邪的人就得不到制裁</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，强调依法治国和以德治国要相结合，符合题意；</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选项的意思是</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病牛为了众生都能吃饱，即使拖垮了病倒卧在残阳之下，也在所不辞</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，强调为人民服务，不符合题意；</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选项的意思是</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如果不使百姓生活富裕就无法培养百姓的感情，没有教育就无法改造百姓的思想</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，这是一种民生观，而不是法治思想，不符合题意；</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选项的意思是</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治理天下的政事，不能没有法制，没有法制而政事能治理好是不可能的</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，强调了法的重要性，符合题意。</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31570"/>
            <a:ext cx="10659745" cy="24149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河南驻马店</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开学考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阅读漫画《不以规矩不能成方圆》，对此，下列理解正确的是（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法是维持社会秩序的社会规范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法代表广大人民群众的共同意志</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法是人类社会存在和发展的基础</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要让法治成为全社会的普遍信仰</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9991090" y="113157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5345" y="4260850"/>
            <a:ext cx="10778490" cy="97599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【解析】本题考查法的特征。漫画《不以规矩不能成方圆》告诉我们，法是维持社会秩序的社会规范，要让法治成为全社会的普遍信仰，</a:t>
            </a:r>
            <a:r>
              <a:rPr lang="en-US" altLang="en-US" sz="1600">
                <a:latin typeface="黑体" panose="02010609060101010101" charset="-122"/>
                <a:ea typeface="黑体" panose="02010609060101010101" charset="-122"/>
                <a:cs typeface="黑体" panose="02010609060101010101" charset="-122"/>
              </a:rPr>
              <a:t>①④</a:t>
            </a:r>
            <a:r>
              <a:rPr lang="zh-CN" altLang="en-US" sz="1600">
                <a:latin typeface="黑体" panose="02010609060101010101" charset="-122"/>
                <a:ea typeface="黑体" panose="02010609060101010101" charset="-122"/>
                <a:cs typeface="黑体" panose="02010609060101010101" charset="-122"/>
              </a:rPr>
              <a:t>符合题意；法代表统治阶级的根本利益和共同意志，社会主义法是广大人民群众共同意志的体现，</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错误；物质生活资料的生产活动是人类社会存在和发展的基础，</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pic>
        <p:nvPicPr>
          <p:cNvPr id="5" name="图片 -2147482130"/>
          <p:cNvPicPr>
            <a:picLocks noChangeAspect="1"/>
          </p:cNvPicPr>
          <p:nvPr/>
        </p:nvPicPr>
        <p:blipFill>
          <a:blip r:embed="rId2"/>
          <a:stretch>
            <a:fillRect/>
          </a:stretch>
        </p:blipFill>
        <p:spPr>
          <a:xfrm>
            <a:off x="8545830" y="1638300"/>
            <a:ext cx="2157095" cy="1515110"/>
          </a:xfrm>
          <a:prstGeom prst="rect">
            <a:avLst/>
          </a:prstGeom>
          <a:noFill/>
          <a:ln w="9525">
            <a:noFill/>
          </a:ln>
        </p:spPr>
      </p:pic>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50368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天津市实验中学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我国自古以来形成了世界法制史上独树一帜的中华法系，积淀了深厚的法律文化。唐朝编定《唐律疏议》，为大唐盛世奠定了法律基石，成为中华法系的典范。同时，它的基本原则和具体制度还超越国界，成为不少国家学习的范本。从中可以看出（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中华法系以儒家思想为理论基础</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中华法系彰显了中华民族伟大的创造力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中国古代法律强调法律与伦理道德的统一</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古老的中国为人类法治发展作出了重要贡献</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8621395" y="226060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我国法律发展的历史</a:t>
            </a:r>
            <a:endParaRPr lang="zh-CN" altLang="en-US" sz="2000" b="1">
              <a:latin typeface="黑体" panose="02010609060101010101" charset="-122"/>
              <a:ea typeface="黑体" panose="02010609060101010101" charset="-122"/>
              <a:cs typeface="黑体" panose="02010609060101010101" charset="-122"/>
            </a:endParaRPr>
          </a:p>
        </p:txBody>
      </p:sp>
      <p:sp>
        <p:nvSpPr>
          <p:cNvPr id="8" name="文本框 7"/>
          <p:cNvSpPr txBox="1"/>
          <p:nvPr/>
        </p:nvSpPr>
        <p:spPr>
          <a:xfrm>
            <a:off x="916305" y="4615815"/>
            <a:ext cx="1047623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【解析】本题考查我国法律发展的历史。材料没有涉及中华法系以儒家思想为理论基础，</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不符合题意；我国自古以来形成了世界法制史上独树一帜的中华法系，积淀了深厚的法律文化。这说明中华法系彰显了中华民族伟大的创造力，</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符合题意；材料没有涉及中国古代法律强调法律与伦理道德的统一，</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不符合题意；它的基本原则和具体制度还超越国界，成为不少国家学习的范本，说明古老的中国为人类法治发展作出了重要贡献，</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符合题意。</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8" grpId="0"/>
      <p:bldP spid="8" grpId="1"/>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915670" y="1102360"/>
            <a:ext cx="1046353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rPr>
              <a:t>4.</a:t>
            </a:r>
            <a:r>
              <a:rPr lang="zh-CN" altLang="en-US">
                <a:latin typeface="黑体" panose="02010609060101010101" charset="-122"/>
                <a:ea typeface="黑体" panose="02010609060101010101" charset="-122"/>
              </a:rPr>
              <a:t>回眸新中国成立七十多年来我国法治发展进程，在全面推进依法治国、加快建设社会主义法治国家伟大进程中，中国共产党坚定不移走中国特色社会主义法治道路，推动当代中国法治建设发生历史性变革、取得历史性成就。某校高一（</a:t>
            </a:r>
            <a:r>
              <a:rPr lang="en-US" altLang="zh-CN">
                <a:latin typeface="黑体" panose="02010609060101010101" charset="-122"/>
                <a:ea typeface="黑体" panose="02010609060101010101" charset="-122"/>
              </a:rPr>
              <a:t>17</a:t>
            </a:r>
            <a:r>
              <a:rPr lang="zh-CN" altLang="en-US">
                <a:latin typeface="黑体" panose="02010609060101010101" charset="-122"/>
                <a:ea typeface="黑体" panose="02010609060101010101" charset="-122"/>
              </a:rPr>
              <a:t>）班展示新中国法治建设光辉成就，下列与之相符的是（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中华法系源远流长、博大精深、独树一帜，对后世产生深远影响</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中国特色社会主义法律体系形成，为人权保障提供法律支撑</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建立健全科学完备的行政执法和司法体制，依法行政和公正司法水平不断提高</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宪政体制完善，体现了公民当家作主是人民民主专政的本质</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0576560" y="184213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497705"/>
            <a:ext cx="10660380"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【解析】本题考查新中国法治建设的成就。材料要求展示新中国法治建设光辉成就，</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强调中华法系的特点，排除；中国特色社会主义法律体系形成，为人权保障提供法律支撑，建立健全科学完备的行政执法和司法体制，依法行政和公正司法水平不断提高，都展示了新中国法治建设光辉成就，</a:t>
            </a:r>
            <a:r>
              <a:rPr lang="en-US" altLang="en-US">
                <a:latin typeface="黑体" panose="02010609060101010101" charset="-122"/>
                <a:ea typeface="黑体" panose="02010609060101010101" charset="-122"/>
                <a:cs typeface="黑体" panose="02010609060101010101" charset="-122"/>
              </a:rPr>
              <a:t>②③</a:t>
            </a:r>
            <a:r>
              <a:rPr lang="zh-CN" altLang="en-US">
                <a:latin typeface="黑体" panose="02010609060101010101" charset="-122"/>
                <a:ea typeface="黑体" panose="02010609060101010101" charset="-122"/>
                <a:cs typeface="黑体" panose="02010609060101010101" charset="-122"/>
              </a:rPr>
              <a:t>正确；人民当家作主是人民民主专政的本质，不是公民，</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排除。</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13157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内蒙古呼和浩特</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质监</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习近平总书记提出，要注意研究我国古代法制传统和成败得失，主张传承出礼入刑、隆礼重法的治国策略，民惟邦本、本固邦宁的民本理念，天下无讼、以和为贵的价值追求，德主刑辅、明德慎罚的慎刑思想等。这说明，习近平法治思想（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承袭中华传统法律文化中所蕴含的思想观念</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通过</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两个结合</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赋予中华法治文明新的时代内涵</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阐明了中国特色社会主义法治体系的根本优势所在</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深挖传统法律文化中的智慧，为发展马克思主义法治理论作出原创性贡献</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7266940" y="188087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47725" y="4321175"/>
            <a:ext cx="10660380"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【解析】本题考查治国理政的基本方式。习近平法治思想继承并发展了中华优秀传统法律文化的成果，</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排除。习近平总书记提出</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两个结合</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，即</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坚持把马克思主义基本原理同中国具体实际相结合、同中华优秀传统文化相结合</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，这要求将中华法治文明与时代要求相结合</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如</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天下无讼</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与现代社会治理的结合</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，赋予了传统理念新的内涵，</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正确。题干聚焦优秀传统文化与现代法治的融合，未涉及</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中国特色社会主义法治体系的根本优势</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如党的领导、人民当家作主等</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排除。习近平总书记通过挖掘传统法律文化中的智慧</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如</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以和为贵</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，构建了中国法治的原创性话语体系，为发展马克思主义法治理论作出了原创性贡献，</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7950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6.[</a:t>
            </a:r>
            <a:r>
              <a:rPr lang="zh-CN" altLang="en-US">
                <a:latin typeface="仿宋" panose="02010609060101010101" charset="-122"/>
                <a:ea typeface="仿宋" panose="02010609060101010101" charset="-122"/>
                <a:cs typeface="仿宋" panose="02010609060101010101" charset="-122"/>
              </a:rPr>
              <a:t>山东潍坊</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高一质监</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八项规定，一个标注新时代的特有词汇，日益深入党心民心，深刻改变着我们党、改变着新时代的中国。新修订的《中国共产党纪律处分条例》对公款吃喝、公款旅游等多个方面细化完善了相关处分规定。这表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我们党坚持领导立法，把依法治国与依法执政统一起来</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我国不断完善党内法规，建设中国特色社会主义法治体系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法具有社会职能，细化相关处分规定能有效维护人民根本利益</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制定实施中央八项规定，是我们党在新时代的徙木立信之举</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4509135" y="181800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6290" y="4269105"/>
            <a:ext cx="10659110"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【解析】本题考查全面推进依法治国的总目标。材料重点在于党内法规建设，未体现党领导立法以及依法治国与依法执政统一，</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a:t>
            </a:r>
            <a:r>
              <a:rPr lang="en-US" altLang="zh-CN" sz="1600">
                <a:latin typeface="黑体" panose="02010609060101010101" charset="-122"/>
                <a:ea typeface="黑体" panose="02010609060101010101" charset="-122"/>
                <a:cs typeface="黑体" panose="02010609060101010101" charset="-122"/>
              </a:rPr>
              <a:t> </a:t>
            </a:r>
            <a:r>
              <a:rPr lang="zh-CN" altLang="en-US" sz="1600">
                <a:latin typeface="黑体" panose="02010609060101010101" charset="-122"/>
                <a:ea typeface="黑体" panose="02010609060101010101" charset="-122"/>
                <a:cs typeface="黑体" panose="02010609060101010101" charset="-122"/>
              </a:rPr>
              <a:t>新修订的《中国共产党纪律处分条例》对公款吃喝、公款旅游等多个方面细化完善相关处分规定，表明我国不断完善党内法规，建设中国特色社会主义法治体系，</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正确。《中国共产党纪律处分条例》属于党内法规，不是法的社会职能的体现，</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排除。八项规定日益深入党心民心，深刻改变着党和新时代的中国，新修订的《中国共产党纪律处分条例》又对公款吃喝等多个方面细化完善了相关处分规定，这表明制定实施中央八项规定，展现了党加强自身建设、取信于民的决心，是党在新时代的徙木立信之举，</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7950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7.[</a:t>
            </a:r>
            <a:r>
              <a:rPr lang="zh-CN" altLang="en-US">
                <a:latin typeface="仿宋" panose="02010609060101010101" charset="-122"/>
                <a:ea typeface="仿宋" panose="02010609060101010101" charset="-122"/>
                <a:cs typeface="仿宋" panose="02010609060101010101" charset="-122"/>
              </a:rPr>
              <a:t>四川乐山</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从民法到民法典，一个</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典</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字折射出整个国家治理水平的提升。近年来，不少进城务工农民遇到了新问题：</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家中承包地闲置，能否</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出租</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出去进行农业生产？</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民有所呼，法有所应。民法典吸收承包地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三权分置</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改革成果，完善土地承包经营权相关规定，删除了耕地使用权不得抵押的规定，为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三权分置</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后承包地经营权流转打牢法律基础。材料表明（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社会主义民主政治的本质特征是农民当家作主，必须保障农民合法权益</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我国坚持民主与专政的统一，努力让人民群众感受到公平正义</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全面依法治国是国家治理的一场深刻革命，关系人民幸福安康</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社会主义法治建设必须坚持人民主体地位，从我国的国情出发</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9300210" y="220408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6290" y="4585335"/>
            <a:ext cx="1065911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【解析】本题考查我国法治建设的历程、全面推进依法治国的总目标与原则。民有所呼，法有所应。民法典及时吸收承包地</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三权分置</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改革成果，完善土地承包经营权相关规定，为承包地经营权流转打牢法律基础，维护广大农民合法权益。这表明全面依法治国是国家治理的一场深刻革命，关乎人民的幸福安康，社会主义法治建设必须坚持人民主体地位，从我国基本国情出发，</a:t>
            </a:r>
            <a:r>
              <a:rPr lang="en-US" altLang="en-US" sz="1600">
                <a:latin typeface="黑体" panose="02010609060101010101" charset="-122"/>
                <a:ea typeface="黑体" panose="02010609060101010101" charset="-122"/>
                <a:cs typeface="黑体" panose="02010609060101010101" charset="-122"/>
              </a:rPr>
              <a:t>③④</a:t>
            </a:r>
            <a:r>
              <a:rPr lang="zh-CN" altLang="en-US" sz="1600">
                <a:latin typeface="黑体" panose="02010609060101010101" charset="-122"/>
                <a:ea typeface="黑体" panose="02010609060101010101" charset="-122"/>
                <a:cs typeface="黑体" panose="02010609060101010101" charset="-122"/>
              </a:rPr>
              <a:t>符合题意；社会主义民主政治的本质特征是人民当家作主，</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说法错误；材料未涉及民主与专政的统一，</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020" y="1130935"/>
            <a:ext cx="10659745"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8.[</a:t>
            </a:r>
            <a:r>
              <a:rPr lang="zh-CN" altLang="en-US">
                <a:latin typeface="仿宋" panose="02010609060101010101" charset="-122"/>
                <a:ea typeface="仿宋" panose="02010609060101010101" charset="-122"/>
                <a:cs typeface="仿宋" panose="02010609060101010101" charset="-122"/>
              </a:rPr>
              <a:t>黑龙江哈尔滨三中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若要美德得以保存，法律是必需的；而要法律得以遵守，美德则是不可缺少的。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对这句话理解正确的是（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道德是法律的底线，法律是道德的基础</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以道德滋养法治精神，以法治体现道德理念</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法律和道德相辅相成，法治和德治相得益彰</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道德靠人的信念约束，法律靠国家强制实施</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5193665" y="148399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1380" y="4553585"/>
            <a:ext cx="1065911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【解析】本题考查全面推进依法治国的原则。材料强调了治国理政中道德与法律的关系，正确的理解为要以道德滋养法治精神，以法治体现道德理念，二者是相辅相成、相得益彰的，</a:t>
            </a:r>
            <a:r>
              <a:rPr lang="en-US" altLang="en-US" sz="1600">
                <a:latin typeface="黑体" panose="02010609060101010101" charset="-122"/>
                <a:ea typeface="黑体" panose="02010609060101010101" charset="-122"/>
                <a:cs typeface="黑体" panose="02010609060101010101" charset="-122"/>
              </a:rPr>
              <a:t>②③</a:t>
            </a:r>
            <a:r>
              <a:rPr lang="zh-CN" altLang="en-US" sz="1600">
                <a:latin typeface="黑体" panose="02010609060101010101" charset="-122"/>
                <a:ea typeface="黑体" panose="02010609060101010101" charset="-122"/>
                <a:cs typeface="黑体" panose="02010609060101010101" charset="-122"/>
              </a:rPr>
              <a:t>应选；法律是道德的底线，道德是法律的基础，</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不选；法律靠国家的强制力来实施，道德主要依靠社会舆论、传统习俗和内心信念等力量来实现其约束力，且材料侧重强调二者之间的关系，</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不选。</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57300" y="1155065"/>
            <a:ext cx="10036810" cy="3707765"/>
          </a:xfrm>
          <a:prstGeom prst="rect">
            <a:avLst/>
          </a:prstGeom>
          <a:noFill/>
        </p:spPr>
        <p:txBody>
          <a:bodyPr wrap="square" rtlCol="0">
            <a:noAutofit/>
          </a:bodyPr>
          <a:p>
            <a:pPr indent="0" algn="just" fontAlgn="auto">
              <a:lnSpc>
                <a:spcPct val="150000"/>
              </a:lnSpc>
            </a:pPr>
            <a:r>
              <a:rPr lang="en-US" altLang="zh-CN" sz="1600">
                <a:latin typeface="仿宋" panose="02010609060101010101" charset="-122"/>
                <a:ea typeface="仿宋" panose="02010609060101010101" charset="-122"/>
                <a:cs typeface="仿宋" panose="02010609060101010101" charset="-122"/>
              </a:rPr>
              <a:t>9.[</a:t>
            </a:r>
            <a:r>
              <a:rPr lang="zh-CN" altLang="en-US" sz="1600">
                <a:latin typeface="仿宋" panose="02010609060101010101" charset="-122"/>
                <a:ea typeface="仿宋" panose="02010609060101010101" charset="-122"/>
                <a:cs typeface="仿宋" panose="02010609060101010101" charset="-122"/>
              </a:rPr>
              <a:t>陕西咸阳实验中学</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高一质检</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楷体" panose="02010609060101010101" charset="-122"/>
                <a:ea typeface="楷体" panose="02010609060101010101" charset="-122"/>
                <a:cs typeface="楷体" panose="02010609060101010101" charset="-122"/>
              </a:rPr>
              <a:t>近年来，山东某市人大常委会始终围绕党委中心工作，聚焦学生心理健康和预防校园欺凌，推动政府部门从严压实责任，突出长效治理，精准落实措施，积极稳妥推进，全力护航未成年人健康成长。</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为人民立法，回应群众关切，立法保障筑起</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防火墙</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。该市人大常委会聚焦青少年教育、身心健康发展等问题，深入研究讨论，及时把社会心理服务条例的制定列入立法工作计划，通过广泛征求社会各方面的意见，让</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民智</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成为高质量立法的</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源头活水</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zh-CN" altLang="en-US" sz="1600">
                <a:latin typeface="楷体" panose="02010609060101010101" charset="-122"/>
                <a:ea typeface="楷体" panose="02010609060101010101" charset="-122"/>
                <a:cs typeface="楷体" panose="02010609060101010101" charset="-122"/>
              </a:rPr>
              <a:t>该市人大常委会出台《关于加强校园欺凌防治工作的若干措施》，建立防欺凌工作的问责机制，全面掌握学困生、特困生、留守儿童、父母离异学生等特殊群体学生情况，为预防校园欺凌、保护青少年身心健康提供立法保障。在此基础上注重传承诚信、团结合作等中华民族优秀传统美德，大力弘扬社会主义核心价值观。</a:t>
            </a:r>
            <a:r>
              <a:rPr lang="zh-CN" altLang="en-US" sz="1600">
                <a:latin typeface="黑体" panose="02010609060101010101" charset="-122"/>
                <a:ea typeface="黑体" panose="02010609060101010101" charset="-122"/>
              </a:rPr>
              <a:t>（</a:t>
            </a:r>
            <a:r>
              <a:rPr lang="en-US" altLang="zh-CN" sz="1600">
                <a:latin typeface="黑体" panose="02010609060101010101" charset="-122"/>
                <a:ea typeface="黑体" panose="02010609060101010101" charset="-122"/>
              </a:rPr>
              <a:t>1</a:t>
            </a:r>
            <a:r>
              <a:rPr lang="zh-CN" altLang="en-US" sz="1600">
                <a:latin typeface="黑体" panose="02010609060101010101" charset="-122"/>
                <a:ea typeface="黑体" panose="02010609060101010101" charset="-122"/>
              </a:rPr>
              <a:t>）有人认为：解决人民关心的学生心理健康和预防校园欺凌的问题，要坚持人民主体地位。结合材料，运用全面推进依法治国的原则知识，对该观点加以评析。（</a:t>
            </a:r>
            <a:r>
              <a:rPr lang="en-US" altLang="zh-CN" sz="1600">
                <a:latin typeface="黑体" panose="02010609060101010101" charset="-122"/>
                <a:ea typeface="黑体" panose="02010609060101010101" charset="-122"/>
              </a:rPr>
              <a:t>10</a:t>
            </a:r>
            <a:r>
              <a:rPr lang="zh-CN" altLang="en-US" sz="1600">
                <a:latin typeface="黑体" panose="02010609060101010101" charset="-122"/>
                <a:ea typeface="黑体" panose="02010609060101010101" charset="-122"/>
              </a:rPr>
              <a:t>分）</a:t>
            </a:r>
            <a:endParaRPr lang="zh-CN" altLang="en-US" sz="1600">
              <a:latin typeface="黑体" panose="02010609060101010101" charset="-122"/>
              <a:ea typeface="黑体" panose="02010609060101010101" charset="-122"/>
            </a:endParaRPr>
          </a:p>
          <a:p>
            <a:pPr indent="0" algn="just" fontAlgn="auto">
              <a:lnSpc>
                <a:spcPct val="150000"/>
              </a:lnSpc>
            </a:pPr>
            <a:r>
              <a:rPr lang="zh-CN" altLang="en-US" sz="1600">
                <a:latin typeface="黑体" panose="02010609060101010101" charset="-122"/>
                <a:ea typeface="黑体" panose="02010609060101010101" charset="-122"/>
              </a:rPr>
              <a:t>（</a:t>
            </a:r>
            <a:r>
              <a:rPr lang="en-US" altLang="zh-CN" sz="1600">
                <a:latin typeface="黑体" panose="02010609060101010101" charset="-122"/>
                <a:ea typeface="黑体" panose="02010609060101010101" charset="-122"/>
              </a:rPr>
              <a:t>2</a:t>
            </a:r>
            <a:r>
              <a:rPr lang="zh-CN" altLang="en-US" sz="1600">
                <a:latin typeface="黑体" panose="02010609060101010101" charset="-122"/>
                <a:ea typeface="黑体" panose="02010609060101010101" charset="-122"/>
              </a:rPr>
              <a:t>）建设法治中国需要公民和全社会的参与和推动。请以</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以法之名，保护少年的你</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为主题写一篇短评。要求：</a:t>
            </a: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围绕主题，观点明确；</a:t>
            </a: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论证充分，逻辑清晰；</a:t>
            </a: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政治学科术语使用规范；</a:t>
            </a:r>
            <a:r>
              <a:rPr lang="en-US" altLang="en-US" sz="1600">
                <a:latin typeface="黑体" panose="02010609060101010101" charset="-122"/>
                <a:ea typeface="黑体" panose="02010609060101010101" charset="-122"/>
              </a:rPr>
              <a:t>④</a:t>
            </a:r>
            <a:r>
              <a:rPr lang="en-US" altLang="zh-CN" sz="1600">
                <a:latin typeface="黑体" panose="02010609060101010101" charset="-122"/>
                <a:ea typeface="黑体" panose="02010609060101010101" charset="-122"/>
              </a:rPr>
              <a:t>120</a:t>
            </a:r>
            <a:r>
              <a:rPr lang="zh-CN" altLang="en-US" sz="1600">
                <a:latin typeface="黑体" panose="02010609060101010101" charset="-122"/>
                <a:ea typeface="黑体" panose="02010609060101010101" charset="-122"/>
              </a:rPr>
              <a:t>字左右。（</a:t>
            </a:r>
            <a:r>
              <a:rPr lang="en-US" altLang="zh-CN" sz="1600">
                <a:latin typeface="黑体" panose="02010609060101010101" charset="-122"/>
                <a:ea typeface="黑体" panose="02010609060101010101" charset="-122"/>
              </a:rPr>
              <a:t>6</a:t>
            </a:r>
            <a:r>
              <a:rPr lang="zh-CN" altLang="en-US" sz="1600">
                <a:latin typeface="黑体" panose="02010609060101010101" charset="-122"/>
                <a:ea typeface="黑体" panose="02010609060101010101" charset="-122"/>
              </a:rPr>
              <a:t>分）</a:t>
            </a:r>
            <a:endParaRPr lang="zh-CN" altLang="en-US" sz="1600">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064895" y="1009015"/>
            <a:ext cx="10062210" cy="3348355"/>
          </a:xfrm>
          <a:prstGeom prst="rect">
            <a:avLst/>
          </a:prstGeom>
          <a:noFill/>
        </p:spPr>
        <p:txBody>
          <a:bodyPr wrap="square" rtlCol="0">
            <a:noAutofit/>
          </a:bodyPr>
          <a:p>
            <a:pPr indent="0" fontAlgn="auto">
              <a:lnSpc>
                <a:spcPct val="150000"/>
              </a:lnSpc>
            </a:pPr>
            <a:r>
              <a:rPr lang="en-US" altLang="zh-CN" sz="1600">
                <a:solidFill>
                  <a:srgbClr val="FF0000"/>
                </a:solidFill>
                <a:latin typeface="黑体" panose="02010609060101010101" charset="-122"/>
                <a:ea typeface="黑体" panose="02010609060101010101" charset="-122"/>
              </a:rPr>
              <a:t> </a:t>
            </a:r>
            <a:r>
              <a:rPr lang="zh-CN" altLang="en-US" sz="1600">
                <a:solidFill>
                  <a:srgbClr val="FF0000"/>
                </a:solidFill>
                <a:latin typeface="黑体" panose="02010609060101010101" charset="-122"/>
                <a:ea typeface="黑体" panose="02010609060101010101" charset="-122"/>
              </a:rPr>
              <a:t>【答案】</a:t>
            </a:r>
            <a:r>
              <a:rPr lang="en-US" altLang="zh-CN" sz="1600">
                <a:solidFill>
                  <a:srgbClr val="FF0000"/>
                </a:solidFill>
                <a:latin typeface="黑体" panose="02010609060101010101" charset="-122"/>
                <a:ea typeface="黑体" panose="02010609060101010101" charset="-122"/>
              </a:rPr>
              <a:t>(1)</a:t>
            </a:r>
            <a:r>
              <a:rPr lang="en-US" altLang="en-US" sz="1600">
                <a:solidFill>
                  <a:srgbClr val="FF0000"/>
                </a:solidFill>
                <a:latin typeface="黑体" panose="02010609060101010101" charset="-122"/>
                <a:ea typeface="黑体" panose="02010609060101010101" charset="-122"/>
              </a:rPr>
              <a:t>①</a:t>
            </a:r>
            <a:r>
              <a:rPr lang="zh-CN" altLang="en-US" sz="1600">
                <a:solidFill>
                  <a:srgbClr val="FF0000"/>
                </a:solidFill>
                <a:latin typeface="黑体" panose="02010609060101010101" charset="-122"/>
                <a:ea typeface="黑体" panose="02010609060101010101" charset="-122"/>
              </a:rPr>
              <a:t>全面推进依法治国必须坚持人民主体地位的原则，保证人民当家作主和学生的合法权益，该观点具有一定的合理性。</a:t>
            </a:r>
            <a:r>
              <a:rPr lang="en-US" altLang="en-US" sz="1600">
                <a:solidFill>
                  <a:srgbClr val="FF0000"/>
                </a:solidFill>
                <a:latin typeface="黑体" panose="02010609060101010101" charset="-122"/>
                <a:ea typeface="黑体" panose="02010609060101010101" charset="-122"/>
              </a:rPr>
              <a:t>②</a:t>
            </a:r>
            <a:r>
              <a:rPr lang="zh-CN" altLang="en-US" sz="1600">
                <a:solidFill>
                  <a:srgbClr val="FF0000"/>
                </a:solidFill>
                <a:latin typeface="黑体" panose="02010609060101010101" charset="-122"/>
                <a:ea typeface="黑体" panose="02010609060101010101" charset="-122"/>
              </a:rPr>
              <a:t>还要坚持中国共产党的领导。保证政府执法，全力护航未成年人健康</a:t>
            </a:r>
            <a:r>
              <a:rPr lang="zh-CN" altLang="en-US">
                <a:solidFill>
                  <a:srgbClr val="FF0000"/>
                </a:solidFill>
                <a:latin typeface="黑体" panose="02010609060101010101" charset="-122"/>
                <a:ea typeface="黑体" panose="02010609060101010101" charset="-122"/>
              </a:rPr>
              <a:t>成长。</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要坚持法律面前人人平等的原则。掌握各类特殊群体学生情况，给予特殊的保护。</a:t>
            </a:r>
            <a:r>
              <a:rPr lang="en-US" altLang="en-US">
                <a:solidFill>
                  <a:srgbClr val="FF0000"/>
                </a:solidFill>
                <a:latin typeface="黑体" panose="02010609060101010101" charset="-122"/>
                <a:ea typeface="黑体" panose="02010609060101010101" charset="-122"/>
              </a:rPr>
              <a:t>④</a:t>
            </a:r>
            <a:r>
              <a:rPr lang="zh-CN" altLang="en-US">
                <a:solidFill>
                  <a:srgbClr val="FF0000"/>
                </a:solidFill>
                <a:latin typeface="黑体" panose="02010609060101010101" charset="-122"/>
                <a:ea typeface="黑体" panose="02010609060101010101" charset="-122"/>
              </a:rPr>
              <a:t>要坚持依法治国和以德治国相结合的原则。在解决学生心理健康和预防校园欺凌问题上，既重视发挥法律的规范作用，又重视发挥优秀传统美德的教化作用。</a:t>
            </a:r>
            <a:r>
              <a:rPr lang="en-US" altLang="en-US">
                <a:solidFill>
                  <a:srgbClr val="FF0000"/>
                </a:solidFill>
                <a:latin typeface="黑体" panose="02010609060101010101" charset="-122"/>
                <a:ea typeface="黑体" panose="02010609060101010101" charset="-122"/>
              </a:rPr>
              <a:t>⑤</a:t>
            </a:r>
            <a:r>
              <a:rPr lang="zh-CN" altLang="en-US">
                <a:solidFill>
                  <a:srgbClr val="FF0000"/>
                </a:solidFill>
                <a:latin typeface="黑体" panose="02010609060101010101" charset="-122"/>
                <a:ea typeface="黑体" panose="02010609060101010101" charset="-122"/>
              </a:rPr>
              <a:t>要坚持从中国实际出发的原则。该市人大常委会聚焦学生心理健康和预防校园欺凌立法，回应民生关切。</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10</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a:p>
            <a:pPr indent="0" fontAlgn="auto">
              <a:lnSpc>
                <a:spcPct val="150000"/>
              </a:lnSpc>
            </a:pP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示例：以法之名，保护少年的你</a:t>
            </a:r>
            <a:endParaRPr lang="zh-CN" altLang="en-US">
              <a:solidFill>
                <a:srgbClr val="FF0000"/>
              </a:solidFill>
              <a:latin typeface="黑体" panose="02010609060101010101" charset="-122"/>
              <a:ea typeface="黑体" panose="02010609060101010101" charset="-122"/>
            </a:endParaRPr>
          </a:p>
          <a:p>
            <a:pPr indent="0" fontAlgn="auto">
              <a:lnSpc>
                <a:spcPct val="150000"/>
              </a:lnSpc>
            </a:pPr>
            <a:r>
              <a:rPr lang="zh-CN" altLang="en-US">
                <a:solidFill>
                  <a:srgbClr val="FF0000"/>
                </a:solidFill>
                <a:latin typeface="黑体" panose="02010609060101010101" charset="-122"/>
                <a:ea typeface="黑体" panose="02010609060101010101" charset="-122"/>
              </a:rPr>
              <a:t>法律是治国之重器，法律就是打败黑暗的决胜武器。未成年人是国家的未来和社会的新生力量。通过相关法律的宣传、教育，未成年人能够更好地理解社会规则，形成正确的价值观和行为习惯，从而促进其身心健康发展。法律通过对未成年人的特殊保护，减少他们接触不良影响的机会，降低违法犯罪的可能性。通过法律保护未成年人，有助于培养出有理想、有道德、有文化、有纪律的社会主义建设者和接班人，从而维护社会的长期稳定和发展。</a:t>
            </a:r>
            <a:r>
              <a:rPr lang="en-US" altLang="zh-CN">
                <a:solidFill>
                  <a:srgbClr val="FF0000"/>
                </a:solidFill>
                <a:latin typeface="黑体" panose="02010609060101010101" charset="-122"/>
                <a:ea typeface="黑体" panose="02010609060101010101" charset="-122"/>
              </a:rPr>
              <a:t>(6</a:t>
            </a:r>
            <a:r>
              <a:rPr lang="zh-CN" altLang="en-US">
                <a:solidFill>
                  <a:srgbClr val="FF0000"/>
                </a:solidFill>
                <a:latin typeface="黑体" panose="02010609060101010101" charset="-122"/>
                <a:ea typeface="黑体" panose="02010609060101010101" charset="-122"/>
              </a:rPr>
              <a:t>分，言之有理即可得分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042035" y="1270000"/>
            <a:ext cx="10108565" cy="3042920"/>
          </a:xfrm>
          <a:prstGeom prst="rect">
            <a:avLst/>
          </a:prstGeom>
        </p:spPr>
        <p:txBody>
          <a:bodyPr wrap="square">
            <a:noAutofit/>
          </a:bodyPr>
          <a:p>
            <a:pPr indent="0" algn="just" defTabSz="266700" fontAlgn="auto">
              <a:lnSpc>
                <a:spcPts val="27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a:t>
            </a:r>
            <a:r>
              <a:rPr lang="en-US" altLang="zh-CN">
                <a:latin typeface="黑体" panose="02010609060101010101" charset="-122"/>
                <a:ea typeface="黑体" panose="02010609060101010101" charset="-122"/>
                <a:cs typeface="黑体" panose="02010609060101010101" charset="-122"/>
              </a:rPr>
              <a:t>(1)</a:t>
            </a:r>
            <a:r>
              <a:rPr lang="zh-CN" altLang="en-US">
                <a:latin typeface="黑体" panose="02010609060101010101" charset="-122"/>
                <a:ea typeface="黑体" panose="02010609060101010101" charset="-122"/>
                <a:cs typeface="黑体" panose="02010609060101010101" charset="-122"/>
              </a:rPr>
              <a:t>本问考查全面推进依法治国的原则。为人民立法，回应群众关切；通过广泛征求社会各方面的意见，让</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民智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成为高质量立法的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源头活水</a:t>
            </a:r>
            <a:r>
              <a:rPr lang="en-US" altLang="zh-CN">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全面推进依法治国的基本原则，说明全面推进依法治国必须坚持人民主体地位的原则，保证人民当家作主和学生的合法权益，该观点具有一定的合理性。然后根据全面推进依法治国的基本原则的知识，说明全面推进依法治国还要坚持中国共产党的领导、坚持依法治国和以德治国相结合、坚持从中国实际出发的原则等，说明该观点片面。</a:t>
            </a:r>
            <a:endParaRPr lang="zh-CN" altLang="en-US">
              <a:latin typeface="黑体" panose="02010609060101010101" charset="-122"/>
              <a:ea typeface="黑体" panose="02010609060101010101" charset="-122"/>
              <a:cs typeface="黑体" panose="02010609060101010101" charset="-122"/>
            </a:endParaRPr>
          </a:p>
          <a:p>
            <a:pPr indent="0" algn="just" defTabSz="266700" fontAlgn="auto">
              <a:lnSpc>
                <a:spcPts val="2700"/>
              </a:lnSpc>
              <a:spcBef>
                <a:spcPct val="0"/>
              </a:spcBef>
              <a:spcAft>
                <a:spcPct val="0"/>
              </a:spcAft>
            </a:pPr>
            <a:r>
              <a:rPr lang="en-US" altLang="zh-CN">
                <a:latin typeface="黑体" panose="02010609060101010101" charset="-122"/>
                <a:ea typeface="黑体" panose="02010609060101010101" charset="-122"/>
                <a:cs typeface="黑体" panose="02010609060101010101" charset="-122"/>
              </a:rPr>
              <a:t>(2)</a:t>
            </a:r>
            <a:r>
              <a:rPr lang="zh-CN" altLang="en-US">
                <a:latin typeface="黑体" panose="02010609060101010101" charset="-122"/>
                <a:ea typeface="黑体" panose="02010609060101010101" charset="-122"/>
                <a:cs typeface="黑体" panose="02010609060101010101" charset="-122"/>
              </a:rPr>
              <a:t>本问属于开放性试题，可结合教材内容从为什么角度写，也可从怎么做角度写，言之有理即可得分。</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53987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山东泰安</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《荀子</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君道篇》中说</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法者，治之端也</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，意为法律制度的制定与执行是实现大治的起点。荀子认为，一个国家严守法纪，才能兴旺繁荣；否则，国家一定会衰弱败亡。下列对法的认识正确的有（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在阶级社会中，法反映的是统治阶级的根本利益和全部意志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法是随着私有制、阶级和国家的出现而逐步产生的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法反映并调整一定的社会关系，用规定权利和义务的方式规范人们的行为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法律规范是工人阶级领导的广大人民群众的根本利益和共同意志的体现</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2868295" y="229806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2  </a:t>
            </a:r>
            <a:r>
              <a:rPr lang="zh-CN" altLang="en-US" sz="2000" b="1">
                <a:latin typeface="黑体" panose="02010609060101010101" charset="-122"/>
                <a:ea typeface="黑体" panose="02010609060101010101" charset="-122"/>
                <a:cs typeface="黑体" panose="02010609060101010101" charset="-122"/>
              </a:rPr>
              <a:t>马克思主义是我国法治建设的理论基础</a:t>
            </a:r>
            <a:endParaRPr lang="zh-CN" altLang="en-US" sz="2000" b="1">
              <a:latin typeface="黑体" panose="02010609060101010101" charset="-122"/>
              <a:ea typeface="黑体" panose="02010609060101010101" charset="-122"/>
              <a:cs typeface="黑体" panose="02010609060101010101" charset="-122"/>
            </a:endParaRPr>
          </a:p>
        </p:txBody>
      </p:sp>
      <p:sp>
        <p:nvSpPr>
          <p:cNvPr id="6" name="文本框 5"/>
          <p:cNvSpPr txBox="1"/>
          <p:nvPr/>
        </p:nvSpPr>
        <p:spPr>
          <a:xfrm>
            <a:off x="916305" y="4597400"/>
            <a:ext cx="1047623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【解析】本题考查法的本质、特点和作用。在阶级社会中，法反映的是该社会中在经济上、政治上居于统治地位的阶级的根本利益和共同意志，而不是全部意志，</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错误；法是人类社会发展到一定历史阶段，随着私有制、阶级和国家的出现而逐步产生的，</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正确；人类社会的存在和发展离不开各种社会规范，法是维持社会秩序、调整社会关系的一种社会规范，反映并调整一定的社会关系，用规定权利和义务的方式规范人们的行为，</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正确；我国社会主义法是工人阶级领导的广大人民群众的根本利益和共同意志的体现，</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a:t>
            </a:r>
            <a:r>
              <a:rPr lang="zh-CN" altLang="en-US" sz="1600">
                <a:latin typeface="黑体" panose="02010609060101010101" charset="-122"/>
                <a:ea typeface="黑体" panose="02010609060101010101" charset="-122"/>
                <a:cs typeface="黑体" panose="02010609060101010101" charset="-122"/>
              </a:rPr>
              <a:t>　</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53987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rPr>
              <a:t>3.</a:t>
            </a:r>
            <a:r>
              <a:rPr lang="zh-CN" altLang="en-US">
                <a:latin typeface="黑体" panose="02010609060101010101" charset="-122"/>
                <a:ea typeface="黑体" panose="02010609060101010101" charset="-122"/>
              </a:rPr>
              <a:t>新时代新征程，国家立法的标尺不断标注新刻度。截至</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9</a:t>
            </a:r>
            <a:r>
              <a:rPr lang="zh-CN" altLang="en-US">
                <a:latin typeface="黑体" panose="02010609060101010101" charset="-122"/>
                <a:ea typeface="黑体" panose="02010609060101010101" charset="-122"/>
              </a:rPr>
              <a:t>月，我国现行有效法律达</a:t>
            </a:r>
            <a:r>
              <a:rPr lang="en-US" altLang="zh-CN">
                <a:latin typeface="黑体" panose="02010609060101010101" charset="-122"/>
                <a:ea typeface="黑体" panose="02010609060101010101" charset="-122"/>
              </a:rPr>
              <a:t>300</a:t>
            </a:r>
            <a:r>
              <a:rPr lang="zh-CN" altLang="en-US">
                <a:latin typeface="黑体" panose="02010609060101010101" charset="-122"/>
                <a:ea typeface="黑体" panose="02010609060101010101" charset="-122"/>
              </a:rPr>
              <a:t>多件。细看国家立法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答卷</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，重点突出、内容丰富，紧紧围绕党和国家工作大局，与人民群众新要求新期盼</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双向奔赴</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。这表明（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人民代表大会在我国国家机关组织体系中居于最高地位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以宪法为核心的中国特色社会主义法律体系更加完善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我国坚持依法治国，推进国家治理体系和治理能力现代化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我国加快完善法律实施机制，以良法促进发展、保障善治</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3370580" y="229806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3  </a:t>
            </a:r>
            <a:r>
              <a:rPr lang="zh-CN" altLang="en-US" sz="2000" b="1">
                <a:latin typeface="黑体" panose="02010609060101010101" charset="-122"/>
                <a:ea typeface="黑体" panose="02010609060101010101" charset="-122"/>
                <a:cs typeface="黑体" panose="02010609060101010101" charset="-122"/>
              </a:rPr>
              <a:t>新中国法治建设的成就</a:t>
            </a:r>
            <a:endParaRPr lang="zh-CN" altLang="en-US" sz="2000" b="1">
              <a:latin typeface="黑体" panose="02010609060101010101" charset="-122"/>
              <a:ea typeface="黑体" panose="02010609060101010101" charset="-122"/>
              <a:cs typeface="黑体" panose="02010609060101010101" charset="-122"/>
            </a:endParaRPr>
          </a:p>
        </p:txBody>
      </p:sp>
      <p:sp>
        <p:nvSpPr>
          <p:cNvPr id="6" name="文本框 5"/>
          <p:cNvSpPr txBox="1"/>
          <p:nvPr/>
        </p:nvSpPr>
        <p:spPr>
          <a:xfrm>
            <a:off x="974725" y="4639945"/>
            <a:ext cx="1041781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【解析】本题考查我国法治建设的成就。全国人民代表大会在我国国家机关组织体系中居于最高地位，且材料并未强调人大的地位问题，</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错误。我国现行有效法律达</a:t>
            </a:r>
            <a:r>
              <a:rPr lang="en-US" altLang="zh-CN" sz="1600">
                <a:latin typeface="黑体" panose="02010609060101010101" charset="-122"/>
                <a:ea typeface="黑体" panose="02010609060101010101" charset="-122"/>
                <a:cs typeface="黑体" panose="02010609060101010101" charset="-122"/>
              </a:rPr>
              <a:t>300</a:t>
            </a:r>
            <a:r>
              <a:rPr lang="zh-CN" altLang="en-US" sz="1600">
                <a:latin typeface="黑体" panose="02010609060101010101" charset="-122"/>
                <a:ea typeface="黑体" panose="02010609060101010101" charset="-122"/>
                <a:cs typeface="黑体" panose="02010609060101010101" charset="-122"/>
              </a:rPr>
              <a:t>多件，这表明以宪法为核心的中国特色社会主义法律体系更加完善，</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正确。国家不断进行立法工作，制定、修改法律，紧紧围绕党和国家工作大局，与人民群众新要求新期盼</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双向奔赴</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，体现了我国坚持依法治国，推进国家治理体系和治理能力现代化，</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正确。材料强调立法工作，即法律的制定和修改，而不是法律实施机制的完善，</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不选。</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395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四川眉山</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法律是治国之重器。党的十八大以来，我国不断完善中国特色社会主义法治体系，全面加强严格执法和公正司法，推动法治中国建设。从设立国家宪法日、建立宪法宣誓制度，到实施宪法规定的特赦制度，保证宪法实施的法律制度不断健全。这表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我国人权保障取得巨大成就，公民基本权利不断扩大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我国公正司法水平不断提高，有效维护社会公平正义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我国形成了以宪法为核心的中国特色社会主义法律体系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作为立法机关，中国共产党全面加强对立法工作的领导</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8126730" y="186690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7730" y="4291965"/>
            <a:ext cx="10476230"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【解析】本题考查新中国法治建设的成就。我国公民的基本权利由宪法和法律规定，不能随意扩大或缩小，</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排除；全面加强严格执法和公正司法，推动法治中国建设，表明我国公正司法水平不断提高，有效维护社会公平正义，</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符合题意；党的十八大以来，我国不断完善中国特色社会主义法治体系，保证宪法实施的法律制度不断健全，表明我国形成了以宪法为核心的中国特色社会主义法律体系，</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符合题意；中国共产党是执政党，不是立法机关，</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排除。</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020" y="1075690"/>
            <a:ext cx="10659745" cy="387858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5.[</a:t>
            </a:r>
            <a:r>
              <a:rPr lang="zh-CN" altLang="en-US" sz="1600">
                <a:latin typeface="仿宋" panose="02010609060101010101" charset="-122"/>
                <a:ea typeface="仿宋" panose="02010609060101010101" charset="-122"/>
                <a:cs typeface="仿宋" panose="02010609060101010101" charset="-122"/>
              </a:rPr>
              <a:t>河北张家口</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高一期中</a:t>
            </a:r>
            <a:r>
              <a:rPr lang="en-US" altLang="zh-CN" sz="1600">
                <a:latin typeface="仿宋" panose="02010609060101010101" charset="-122"/>
                <a:ea typeface="仿宋" panose="02010609060101010101" charset="-122"/>
                <a:cs typeface="仿宋" panose="02010609060101010101" charset="-122"/>
              </a:rPr>
              <a:t>]</a:t>
            </a:r>
            <a:r>
              <a:rPr lang="en-US" altLang="zh-CN" sz="1600">
                <a:latin typeface="黑体" panose="02010609060101010101" charset="-122"/>
                <a:ea typeface="黑体" panose="02010609060101010101" charset="-122"/>
              </a:rPr>
              <a:t>2024</a:t>
            </a:r>
            <a:r>
              <a:rPr lang="zh-CN" altLang="en-US" sz="1600">
                <a:latin typeface="黑体" panose="02010609060101010101" charset="-122"/>
                <a:ea typeface="黑体" panose="02010609060101010101" charset="-122"/>
              </a:rPr>
              <a:t>年以来，十四届全国人大及其常委会坚持以习近平新时代中国特色社会主义思想为指导，围绕党和国家工作大局，在立法工作上成果丰硕。同时，通过基层立法联系点，让立法更好反映民意。这表明（　　）</a:t>
            </a: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在党的领导下，我国的法治建设取得了巨大成就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我国正在形成以宪法为核心的中国特色社会主义法律体系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国家通过法律的制定和实施保障公民的基本权利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基层立法联系点已成为立法听取民意的</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直通车</a:t>
            </a:r>
            <a:r>
              <a:rPr lang="en-US" altLang="zh-CN" sz="1600">
                <a:latin typeface="黑体" panose="02010609060101010101" charset="-122"/>
                <a:ea typeface="黑体" panose="02010609060101010101" charset="-122"/>
              </a:rPr>
              <a:t>”</a:t>
            </a:r>
            <a:endParaRPr lang="en-US" altLang="zh-CN"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②④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1024890" y="16941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020" y="4895850"/>
            <a:ext cx="1066038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【解析】本题考查新中国法治建设的成就。十四届全国人大及其常委会坚持以习近平新时代中国特色社会主义思想为指导，在立法工作上成果丰硕，表明在党的领导下，法治建设取得了显著成果，</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正确。我国已经形成了以宪法为核心的中国特色社会主义法律体系，</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排除。材料未涉及国家通过法律的制定和实施保障公民的基本权利，</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排除。通过基层立法联系点，让立法更好反映民意，这表明基层立法联系点已成为立法听取民意的</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直通车</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graphicFrame>
        <p:nvGraphicFramePr>
          <p:cNvPr id="5" name="表格 4"/>
          <p:cNvGraphicFramePr/>
          <p:nvPr/>
        </p:nvGraphicFramePr>
        <p:xfrm>
          <a:off x="1057910" y="2177415"/>
          <a:ext cx="8498840" cy="1017905"/>
        </p:xfrm>
        <a:graphic>
          <a:graphicData uri="http://schemas.openxmlformats.org/drawingml/2006/table">
            <a:tbl>
              <a:tblPr/>
              <a:tblGrid>
                <a:gridCol w="4249420"/>
                <a:gridCol w="4249420"/>
              </a:tblGrid>
              <a:tr h="1017905">
                <a:tc>
                  <a:txBody>
                    <a:bodyPr/>
                    <a:p>
                      <a:pPr marL="0" indent="0" algn="l">
                        <a:spcBef>
                          <a:spcPct val="0"/>
                        </a:spcBef>
                        <a:spcAft>
                          <a:spcPct val="0"/>
                        </a:spcAft>
                      </a:pPr>
                      <a:r>
                        <a:rPr lang="en-US" altLang="zh-CN" sz="1400">
                          <a:latin typeface="Times New Roman" panose="02020603050405020304"/>
                          <a:ea typeface="宋体" panose="02010600030101010101" pitchFamily="2" charset="-122"/>
                        </a:rPr>
                        <a:t>2024</a:t>
                      </a:r>
                      <a:r>
                        <a:rPr lang="zh-CN" sz="1400">
                          <a:latin typeface="宋体" panose="02010600030101010101" pitchFamily="2" charset="-122"/>
                          <a:ea typeface="宋体" panose="02010600030101010101" pitchFamily="2" charset="-122"/>
                        </a:rPr>
                        <a:t>年全国人大及其常委会</a:t>
                      </a:r>
                      <a:endParaRPr lang="zh-CN" sz="1400">
                        <a:latin typeface="宋体" panose="02010600030101010101" pitchFamily="2" charset="-122"/>
                        <a:ea typeface="宋体" panose="02010600030101010101" pitchFamily="2" charset="-122"/>
                      </a:endParaRPr>
                    </a:p>
                    <a:p>
                      <a:pPr marL="0" indent="0" algn="l">
                        <a:spcBef>
                          <a:spcPct val="0"/>
                        </a:spcBef>
                        <a:spcAft>
                          <a:spcPct val="0"/>
                        </a:spcAft>
                      </a:pPr>
                      <a:r>
                        <a:rPr lang="zh-CN" sz="1400">
                          <a:latin typeface="宋体" panose="02010600030101010101" pitchFamily="2" charset="-122"/>
                          <a:ea typeface="宋体" panose="02010600030101010101" pitchFamily="2" charset="-122"/>
                        </a:rPr>
                        <a:t>制定法律</a:t>
                      </a:r>
                      <a:r>
                        <a:rPr lang="en-US" altLang="zh-CN" sz="1400">
                          <a:latin typeface="Times New Roman" panose="02020603050405020304"/>
                          <a:ea typeface="宋体" panose="02010600030101010101" pitchFamily="2" charset="-122"/>
                        </a:rPr>
                        <a:t>6</a:t>
                      </a:r>
                      <a:r>
                        <a:rPr lang="zh-CN" sz="1400">
                          <a:latin typeface="宋体" panose="02010600030101010101" pitchFamily="2" charset="-122"/>
                          <a:ea typeface="宋体" panose="02010600030101010101" pitchFamily="2" charset="-122"/>
                        </a:rPr>
                        <a:t>件</a:t>
                      </a:r>
                      <a:endParaRPr lang="zh-CN" sz="1400">
                        <a:latin typeface="宋体" panose="02010600030101010101" pitchFamily="2" charset="-122"/>
                        <a:ea typeface="宋体" panose="02010600030101010101" pitchFamily="2" charset="-122"/>
                      </a:endParaRPr>
                    </a:p>
                    <a:p>
                      <a:pPr marL="0" indent="0" algn="l">
                        <a:spcBef>
                          <a:spcPct val="0"/>
                        </a:spcBef>
                        <a:spcAft>
                          <a:spcPct val="0"/>
                        </a:spcAft>
                      </a:pPr>
                      <a:r>
                        <a:rPr lang="zh-CN" sz="1400">
                          <a:latin typeface="宋体" panose="02010600030101010101" pitchFamily="2" charset="-122"/>
                          <a:ea typeface="宋体" panose="02010600030101010101" pitchFamily="2" charset="-122"/>
                        </a:rPr>
                        <a:t>修改法律</a:t>
                      </a:r>
                      <a:r>
                        <a:rPr lang="en-US" altLang="zh-CN" sz="1400">
                          <a:latin typeface="Times New Roman" panose="02020603050405020304"/>
                          <a:ea typeface="宋体" panose="02010600030101010101" pitchFamily="2" charset="-122"/>
                        </a:rPr>
                        <a:t>16</a:t>
                      </a:r>
                      <a:r>
                        <a:rPr lang="zh-CN" sz="1400">
                          <a:latin typeface="宋体" panose="02010600030101010101" pitchFamily="2" charset="-122"/>
                          <a:ea typeface="宋体" panose="02010600030101010101" pitchFamily="2" charset="-122"/>
                        </a:rPr>
                        <a:t>件</a:t>
                      </a:r>
                      <a:endParaRPr lang="zh-CN" sz="1400">
                        <a:latin typeface="宋体" panose="02010600030101010101" pitchFamily="2" charset="-122"/>
                        <a:ea typeface="宋体" panose="02010600030101010101" pitchFamily="2" charset="-122"/>
                      </a:endParaRPr>
                    </a:p>
                    <a:p>
                      <a:pPr marL="0" indent="0" algn="l">
                        <a:spcBef>
                          <a:spcPct val="0"/>
                        </a:spcBef>
                        <a:spcAft>
                          <a:spcPct val="0"/>
                        </a:spcAft>
                      </a:pPr>
                      <a:r>
                        <a:rPr lang="zh-CN" sz="1400">
                          <a:latin typeface="宋体" panose="02010600030101010101" pitchFamily="2" charset="-122"/>
                          <a:ea typeface="宋体" panose="02010600030101010101" pitchFamily="2" charset="-122"/>
                        </a:rPr>
                        <a:t>通过有关法律问题和重大问题的决定</a:t>
                      </a:r>
                      <a:r>
                        <a:rPr lang="en-US" altLang="zh-CN" sz="1400">
                          <a:latin typeface="Times New Roman" panose="02020603050405020304"/>
                          <a:ea typeface="宋体" panose="02010600030101010101" pitchFamily="2" charset="-122"/>
                        </a:rPr>
                        <a:t>4</a:t>
                      </a:r>
                      <a:r>
                        <a:rPr lang="zh-CN" sz="1400">
                          <a:latin typeface="宋体" panose="02010600030101010101" pitchFamily="2" charset="-122"/>
                          <a:ea typeface="宋体" panose="02010600030101010101" pitchFamily="2" charset="-122"/>
                        </a:rPr>
                        <a:t>件</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400">
                          <a:latin typeface="宋体" panose="02010600030101010101" pitchFamily="2" charset="-122"/>
                          <a:ea typeface="宋体" panose="02010600030101010101" pitchFamily="2" charset="-122"/>
                        </a:rPr>
                        <a:t>用好基层立法联系点</a:t>
                      </a:r>
                      <a:endParaRPr lang="zh-CN" sz="1400">
                        <a:latin typeface="宋体" panose="02010600030101010101" pitchFamily="2" charset="-122"/>
                        <a:ea typeface="宋体" panose="02010600030101010101" pitchFamily="2" charset="-122"/>
                      </a:endParaRPr>
                    </a:p>
                    <a:p>
                      <a:pPr marL="0" indent="0" algn="l">
                        <a:spcBef>
                          <a:spcPct val="0"/>
                        </a:spcBef>
                        <a:spcAft>
                          <a:spcPct val="0"/>
                        </a:spcAft>
                      </a:pPr>
                      <a:r>
                        <a:rPr lang="zh-CN" sz="1400">
                          <a:latin typeface="宋体" panose="02010600030101010101" pitchFamily="2" charset="-122"/>
                          <a:ea typeface="宋体" panose="02010600030101010101" pitchFamily="2" charset="-122"/>
                        </a:rPr>
                        <a:t>本届全国人大常委会履职以来（截至</a:t>
                      </a:r>
                      <a:r>
                        <a:rPr lang="en-US" altLang="zh-CN" sz="1400">
                          <a:latin typeface="Times New Roman" panose="02020603050405020304"/>
                          <a:ea typeface="宋体" panose="02010600030101010101" pitchFamily="2" charset="-122"/>
                        </a:rPr>
                        <a:t>2024</a:t>
                      </a:r>
                      <a:r>
                        <a:rPr lang="zh-CN" sz="1400">
                          <a:latin typeface="宋体" panose="02010600030101010101" pitchFamily="2" charset="-122"/>
                          <a:ea typeface="宋体" panose="02010600030101010101" pitchFamily="2" charset="-122"/>
                        </a:rPr>
                        <a:t>年</a:t>
                      </a:r>
                      <a:r>
                        <a:rPr lang="en-US" altLang="zh-CN" sz="1400">
                          <a:latin typeface="Times New Roman" panose="02020603050405020304"/>
                          <a:ea typeface="宋体" panose="02010600030101010101" pitchFamily="2" charset="-122"/>
                        </a:rPr>
                        <a:t>12</a:t>
                      </a:r>
                      <a:r>
                        <a:rPr lang="zh-CN" sz="1400">
                          <a:latin typeface="宋体" panose="02010600030101010101" pitchFamily="2" charset="-122"/>
                          <a:ea typeface="宋体" panose="02010600030101010101" pitchFamily="2" charset="-122"/>
                        </a:rPr>
                        <a:t>月）已先后就</a:t>
                      </a:r>
                      <a:r>
                        <a:rPr lang="en-US" altLang="zh-CN" sz="1400">
                          <a:latin typeface="Times New Roman" panose="02020603050405020304"/>
                          <a:ea typeface="宋体" panose="02010600030101010101" pitchFamily="2" charset="-122"/>
                        </a:rPr>
                        <a:t>37</a:t>
                      </a:r>
                      <a:r>
                        <a:rPr lang="zh-CN" sz="1400">
                          <a:latin typeface="宋体" panose="02010600030101010101" pitchFamily="2" charset="-122"/>
                          <a:ea typeface="宋体" panose="02010600030101010101" pitchFamily="2" charset="-122"/>
                        </a:rPr>
                        <a:t>件次法律草案、立法规划稿以及备案审查工作征求联系点意见</a:t>
                      </a:r>
                      <a:r>
                        <a:rPr lang="en-US" altLang="zh-CN" sz="1400">
                          <a:latin typeface="Times New Roman" panose="02020603050405020304"/>
                          <a:ea typeface="宋体" panose="02010600030101010101" pitchFamily="2" charset="-122"/>
                        </a:rPr>
                        <a:t>14 956</a:t>
                      </a:r>
                      <a:r>
                        <a:rPr lang="zh-CN" sz="1400">
                          <a:latin typeface="宋体" panose="02010600030101010101" pitchFamily="2" charset="-122"/>
                          <a:ea typeface="宋体" panose="02010600030101010101" pitchFamily="2" charset="-122"/>
                        </a:rPr>
                        <a:t>条</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4b7ee623.fixed?pid=3712956c5&amp;color=195,214,0&amp;vtp=1&amp;bbb=1"/>
          <p:cNvSpPr/>
          <p:nvPr/>
        </p:nvSpPr>
        <p:spPr>
          <a:xfrm>
            <a:off x="963295" y="2962910"/>
            <a:ext cx="10266045" cy="1207135"/>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第二框</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全面推进依法治国的总目标与原则</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3175" y="379031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rPr>
              <a:t>对点上分</a:t>
            </a:r>
            <a:endPar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BEAUTIFY_FLAG" val="#wm#"/>
  <p:tag name="KSO_WM_TEMPLATE_CATEGORY" val="custom"/>
  <p:tag name="KSO_WM_TEMPLATE_INDEX" val="20205081"/>
</p:tagLst>
</file>

<file path=ppt/tags/tag101.xml><?xml version="1.0" encoding="utf-8"?>
<p:tagLst xmlns:p="http://schemas.openxmlformats.org/presentationml/2006/main">
  <p:tag name="KSO_WM_BEAUTIFY_FLAG" val="#wm#"/>
  <p:tag name="KSO_WM_TEMPLATE_CATEGORY" val="custom"/>
  <p:tag name="KSO_WM_TEMPLATE_INDEX" val="20205081"/>
</p:tagLst>
</file>

<file path=ppt/tags/tag102.xml><?xml version="1.0" encoding="utf-8"?>
<p:tagLst xmlns:p="http://schemas.openxmlformats.org/presentationml/2006/main">
  <p:tag name="KSO_WM_BEAUTIFY_FLAG" val="#wm#"/>
  <p:tag name="KSO_WM_TEMPLATE_CATEGORY" val="custom"/>
  <p:tag name="KSO_WM_TEMPLATE_INDEX" val="20205081"/>
</p:tagLst>
</file>

<file path=ppt/tags/tag103.xml><?xml version="1.0" encoding="utf-8"?>
<p:tagLst xmlns:p="http://schemas.openxmlformats.org/presentationml/2006/main">
  <p:tag name="KSO_WM_BEAUTIFY_FLAG" val="#wm#"/>
  <p:tag name="KSO_WM_TEMPLATE_CATEGORY" val="custom"/>
  <p:tag name="KSO_WM_TEMPLATE_INDEX" val="20205081"/>
</p:tagLst>
</file>

<file path=ppt/tags/tag104.xml><?xml version="1.0" encoding="utf-8"?>
<p:tagLst xmlns:p="http://schemas.openxmlformats.org/presentationml/2006/main">
  <p:tag name="KSO_WM_BEAUTIFY_FLAG" val="#wm#"/>
  <p:tag name="KSO_WM_TEMPLATE_CATEGORY" val="custom"/>
  <p:tag name="KSO_WM_TEMPLATE_INDEX" val="20205081"/>
</p:tagLst>
</file>

<file path=ppt/tags/tag105.xml><?xml version="1.0" encoding="utf-8"?>
<p:tagLst xmlns:p="http://schemas.openxmlformats.org/presentationml/2006/main">
  <p:tag name="commondata" val="eyJoZGlkIjoiMDkxZjZiMGUxZjVhNWRlODlmODBiNjlkN2UzMjcxZDEifQ=="/>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4.xml><?xml version="1.0" encoding="utf-8"?>
<p:tagLst xmlns:p="http://schemas.openxmlformats.org/presentationml/2006/main">
  <p:tag name="KSO_WM_BEAUTIFY_FLAG" val="#wm#"/>
  <p:tag name="KSO_WM_TEMPLATE_CATEGORY" val="custom"/>
  <p:tag name="KSO_WM_TEMPLATE_INDEX" val="20205081"/>
</p:tagLst>
</file>

<file path=ppt/tags/tag65.xml><?xml version="1.0" encoding="utf-8"?>
<p:tagLst xmlns:p="http://schemas.openxmlformats.org/presentationml/2006/main">
  <p:tag name="KSO_WM_BEAUTIFY_FLAG" val="#wm#"/>
  <p:tag name="KSO_WM_TEMPLATE_CATEGORY" val="custom"/>
  <p:tag name="KSO_WM_TEMPLATE_INDEX" val="20205081"/>
</p:tagLst>
</file>

<file path=ppt/tags/tag66.xml><?xml version="1.0" encoding="utf-8"?>
<p:tagLst xmlns:p="http://schemas.openxmlformats.org/presentationml/2006/main">
  <p:tag name="KSO_WM_BEAUTIFY_FLAG" val="#wm#"/>
  <p:tag name="KSO_WM_TEMPLATE_CATEGORY" val="custom"/>
  <p:tag name="KSO_WM_TEMPLATE_INDEX" val="20205081"/>
</p:tagLst>
</file>

<file path=ppt/tags/tag67.xml><?xml version="1.0" encoding="utf-8"?>
<p:tagLst xmlns:p="http://schemas.openxmlformats.org/presentationml/2006/main">
  <p:tag name="KSO_WM_BEAUTIFY_FLAG" val="#wm#"/>
  <p:tag name="KSO_WM_TEMPLATE_CATEGORY" val="custom"/>
  <p:tag name="KSO_WM_TEMPLATE_INDEX" val="20205081"/>
</p:tagLst>
</file>

<file path=ppt/tags/tag68.xml><?xml version="1.0" encoding="utf-8"?>
<p:tagLst xmlns:p="http://schemas.openxmlformats.org/presentationml/2006/main">
  <p:tag name="KSO_WM_BEAUTIFY_FLAG" val="#wm#"/>
  <p:tag name="KSO_WM_TEMPLATE_CATEGORY" val="custom"/>
  <p:tag name="KSO_WM_TEMPLATE_INDEX" val="20205081"/>
</p:tagLst>
</file>

<file path=ppt/tags/tag69.xml><?xml version="1.0" encoding="utf-8"?>
<p:tagLst xmlns:p="http://schemas.openxmlformats.org/presentationml/2006/main">
  <p:tag name="KSO_WM_BEAUTIFY_FLAG" val="#wm#"/>
  <p:tag name="KSO_WM_TEMPLATE_CATEGORY" val="custom"/>
  <p:tag name="KSO_WM_TEMPLATE_INDEX" val="2020508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wm#"/>
  <p:tag name="KSO_WM_TEMPLATE_CATEGORY" val="custom"/>
  <p:tag name="KSO_WM_TEMPLATE_INDEX" val="20205081"/>
</p:tagLst>
</file>

<file path=ppt/tags/tag71.xml><?xml version="1.0" encoding="utf-8"?>
<p:tagLst xmlns:p="http://schemas.openxmlformats.org/presentationml/2006/main">
  <p:tag name="KSO_WM_BEAUTIFY_FLAG" val="#wm#"/>
  <p:tag name="KSO_WM_TEMPLATE_CATEGORY" val="custom"/>
  <p:tag name="KSO_WM_TEMPLATE_INDEX" val="20205081"/>
</p:tagLst>
</file>

<file path=ppt/tags/tag72.xml><?xml version="1.0" encoding="utf-8"?>
<p:tagLst xmlns:p="http://schemas.openxmlformats.org/presentationml/2006/main">
  <p:tag name="KSO_WM_BEAUTIFY_FLAG" val="#wm#"/>
  <p:tag name="KSO_WM_TEMPLATE_CATEGORY" val="custom"/>
  <p:tag name="KSO_WM_TEMPLATE_INDEX" val="20205081"/>
</p:tagLst>
</file>

<file path=ppt/tags/tag73.xml><?xml version="1.0" encoding="utf-8"?>
<p:tagLst xmlns:p="http://schemas.openxmlformats.org/presentationml/2006/main">
  <p:tag name="KSO_WM_BEAUTIFY_FLAG" val="#wm#"/>
  <p:tag name="KSO_WM_TEMPLATE_CATEGORY" val="custom"/>
  <p:tag name="KSO_WM_TEMPLATE_INDEX" val="20205081"/>
</p:tagLst>
</file>

<file path=ppt/tags/tag74.xml><?xml version="1.0" encoding="utf-8"?>
<p:tagLst xmlns:p="http://schemas.openxmlformats.org/presentationml/2006/main">
  <p:tag name="KSO_WM_BEAUTIFY_FLAG" val="#wm#"/>
  <p:tag name="KSO_WM_TEMPLATE_CATEGORY" val="custom"/>
  <p:tag name="KSO_WM_TEMPLATE_INDEX" val="20205081"/>
</p:tagLst>
</file>

<file path=ppt/tags/tag75.xml><?xml version="1.0" encoding="utf-8"?>
<p:tagLst xmlns:p="http://schemas.openxmlformats.org/presentationml/2006/main">
  <p:tag name="KSO_WM_BEAUTIFY_FLAG" val="#wm#"/>
  <p:tag name="KSO_WM_TEMPLATE_CATEGORY" val="custom"/>
  <p:tag name="KSO_WM_TEMPLATE_INDEX" val="20205081"/>
</p:tagLst>
</file>

<file path=ppt/tags/tag76.xml><?xml version="1.0" encoding="utf-8"?>
<p:tagLst xmlns:p="http://schemas.openxmlformats.org/presentationml/2006/main">
  <p:tag name="KSO_WM_BEAUTIFY_FLAG" val="#wm#"/>
  <p:tag name="KSO_WM_TEMPLATE_CATEGORY" val="custom"/>
  <p:tag name="KSO_WM_TEMPLATE_INDEX" val="20205081"/>
</p:tagLst>
</file>

<file path=ppt/tags/tag77.xml><?xml version="1.0" encoding="utf-8"?>
<p:tagLst xmlns:p="http://schemas.openxmlformats.org/presentationml/2006/main">
  <p:tag name="KSO_WM_BEAUTIFY_FLAG" val="#wm#"/>
  <p:tag name="KSO_WM_TEMPLATE_CATEGORY" val="custom"/>
  <p:tag name="KSO_WM_TEMPLATE_INDEX" val="20205081"/>
</p:tagLst>
</file>

<file path=ppt/tags/tag78.xml><?xml version="1.0" encoding="utf-8"?>
<p:tagLst xmlns:p="http://schemas.openxmlformats.org/presentationml/2006/main">
  <p:tag name="KSO_WM_BEAUTIFY_FLAG" val="#wm#"/>
  <p:tag name="KSO_WM_TEMPLATE_CATEGORY" val="custom"/>
  <p:tag name="KSO_WM_TEMPLATE_INDEX" val="20205081"/>
</p:tagLst>
</file>

<file path=ppt/tags/tag79.xml><?xml version="1.0" encoding="utf-8"?>
<p:tagLst xmlns:p="http://schemas.openxmlformats.org/presentationml/2006/main">
  <p:tag name="KSO_WM_BEAUTIFY_FLAG" val="#wm#"/>
  <p:tag name="KSO_WM_TEMPLATE_CATEGORY" val="custom"/>
  <p:tag name="KSO_WM_TEMPLATE_INDEX" val="2020508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wm#"/>
  <p:tag name="KSO_WM_TEMPLATE_CATEGORY" val="custom"/>
  <p:tag name="KSO_WM_TEMPLATE_INDEX" val="20205081"/>
</p:tagLst>
</file>

<file path=ppt/tags/tag81.xml><?xml version="1.0" encoding="utf-8"?>
<p:tagLst xmlns:p="http://schemas.openxmlformats.org/presentationml/2006/main">
  <p:tag name="KSO_WM_BEAUTIFY_FLAG" val="#wm#"/>
  <p:tag name="KSO_WM_TEMPLATE_CATEGORY" val="custom"/>
  <p:tag name="KSO_WM_TEMPLATE_INDEX" val="20205081"/>
</p:tagLst>
</file>

<file path=ppt/tags/tag82.xml><?xml version="1.0" encoding="utf-8"?>
<p:tagLst xmlns:p="http://schemas.openxmlformats.org/presentationml/2006/main">
  <p:tag name="KSO_WM_BEAUTIFY_FLAG" val="#wm#"/>
  <p:tag name="KSO_WM_TEMPLATE_CATEGORY" val="custom"/>
  <p:tag name="KSO_WM_TEMPLATE_INDEX" val="20205081"/>
</p:tagLst>
</file>

<file path=ppt/tags/tag83.xml><?xml version="1.0" encoding="utf-8"?>
<p:tagLst xmlns:p="http://schemas.openxmlformats.org/presentationml/2006/main">
  <p:tag name="KSO_WM_BEAUTIFY_FLAG" val="#wm#"/>
  <p:tag name="KSO_WM_TEMPLATE_CATEGORY" val="custom"/>
  <p:tag name="KSO_WM_TEMPLATE_INDEX" val="20205081"/>
</p:tagLst>
</file>

<file path=ppt/tags/tag84.xml><?xml version="1.0" encoding="utf-8"?>
<p:tagLst xmlns:p="http://schemas.openxmlformats.org/presentationml/2006/main">
  <p:tag name="KSO_WM_BEAUTIFY_FLAG" val="#wm#"/>
  <p:tag name="KSO_WM_TEMPLATE_CATEGORY" val="custom"/>
  <p:tag name="KSO_WM_TEMPLATE_INDEX" val="20205081"/>
</p:tagLst>
</file>

<file path=ppt/tags/tag85.xml><?xml version="1.0" encoding="utf-8"?>
<p:tagLst xmlns:p="http://schemas.openxmlformats.org/presentationml/2006/main">
  <p:tag name="KSO_WM_BEAUTIFY_FLAG" val="#wm#"/>
  <p:tag name="KSO_WM_TEMPLATE_CATEGORY" val="custom"/>
  <p:tag name="KSO_WM_TEMPLATE_INDEX" val="20205081"/>
</p:tagLst>
</file>

<file path=ppt/tags/tag86.xml><?xml version="1.0" encoding="utf-8"?>
<p:tagLst xmlns:p="http://schemas.openxmlformats.org/presentationml/2006/main">
  <p:tag name="KSO_WM_BEAUTIFY_FLAG" val="#wm#"/>
  <p:tag name="KSO_WM_TEMPLATE_CATEGORY" val="custom"/>
  <p:tag name="KSO_WM_TEMPLATE_INDEX" val="20205081"/>
</p:tagLst>
</file>

<file path=ppt/tags/tag87.xml><?xml version="1.0" encoding="utf-8"?>
<p:tagLst xmlns:p="http://schemas.openxmlformats.org/presentationml/2006/main">
  <p:tag name="KSO_WM_BEAUTIFY_FLAG" val="#wm#"/>
  <p:tag name="KSO_WM_TEMPLATE_CATEGORY" val="custom"/>
  <p:tag name="KSO_WM_TEMPLATE_INDEX" val="20205081"/>
</p:tagLst>
</file>

<file path=ppt/tags/tag88.xml><?xml version="1.0" encoding="utf-8"?>
<p:tagLst xmlns:p="http://schemas.openxmlformats.org/presentationml/2006/main">
  <p:tag name="KSO_WM_BEAUTIFY_FLAG" val="#wm#"/>
  <p:tag name="KSO_WM_TEMPLATE_CATEGORY" val="custom"/>
  <p:tag name="KSO_WM_TEMPLATE_INDEX" val="20205081"/>
</p:tagLst>
</file>

<file path=ppt/tags/tag89.xml><?xml version="1.0" encoding="utf-8"?>
<p:tagLst xmlns:p="http://schemas.openxmlformats.org/presentationml/2006/main">
  <p:tag name="KSO_WM_BEAUTIFY_FLAG" val="#wm#"/>
  <p:tag name="KSO_WM_TEMPLATE_CATEGORY" val="custom"/>
  <p:tag name="KSO_WM_TEMPLATE_INDEX" val="2020508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BEAUTIFY_FLAG" val="#wm#"/>
  <p:tag name="KSO_WM_TEMPLATE_CATEGORY" val="custom"/>
  <p:tag name="KSO_WM_TEMPLATE_INDEX" val="20205081"/>
</p:tagLst>
</file>

<file path=ppt/tags/tag91.xml><?xml version="1.0" encoding="utf-8"?>
<p:tagLst xmlns:p="http://schemas.openxmlformats.org/presentationml/2006/main">
  <p:tag name="KSO_WM_BEAUTIFY_FLAG" val="#wm#"/>
  <p:tag name="KSO_WM_TEMPLATE_CATEGORY" val="custom"/>
  <p:tag name="KSO_WM_TEMPLATE_INDEX" val="20205081"/>
</p:tagLst>
</file>

<file path=ppt/tags/tag92.xml><?xml version="1.0" encoding="utf-8"?>
<p:tagLst xmlns:p="http://schemas.openxmlformats.org/presentationml/2006/main">
  <p:tag name="KSO_WM_BEAUTIFY_FLAG" val="#wm#"/>
  <p:tag name="KSO_WM_TEMPLATE_CATEGORY" val="custom"/>
  <p:tag name="KSO_WM_TEMPLATE_INDEX" val="20205081"/>
</p:tagLst>
</file>

<file path=ppt/tags/tag93.xml><?xml version="1.0" encoding="utf-8"?>
<p:tagLst xmlns:p="http://schemas.openxmlformats.org/presentationml/2006/main">
  <p:tag name="TABLE_ENDDRAG_ORIGIN_RECT" val="666*97"/>
  <p:tag name="TABLE_ENDDRAG_RECT" val="171*127*666*97"/>
</p:tagLst>
</file>

<file path=ppt/tags/tag94.xml><?xml version="1.0" encoding="utf-8"?>
<p:tagLst xmlns:p="http://schemas.openxmlformats.org/presentationml/2006/main">
  <p:tag name="KSO_WM_BEAUTIFY_FLAG" val="#wm#"/>
  <p:tag name="KSO_WM_TEMPLATE_CATEGORY" val="custom"/>
  <p:tag name="KSO_WM_TEMPLATE_INDEX" val="20205081"/>
</p:tagLst>
</file>

<file path=ppt/tags/tag95.xml><?xml version="1.0" encoding="utf-8"?>
<p:tagLst xmlns:p="http://schemas.openxmlformats.org/presentationml/2006/main">
  <p:tag name="KSO_WM_BEAUTIFY_FLAG" val="#wm#"/>
  <p:tag name="KSO_WM_TEMPLATE_CATEGORY" val="custom"/>
  <p:tag name="KSO_WM_TEMPLATE_INDEX" val="20205081"/>
</p:tagLst>
</file>

<file path=ppt/tags/tag96.xml><?xml version="1.0" encoding="utf-8"?>
<p:tagLst xmlns:p="http://schemas.openxmlformats.org/presentationml/2006/main">
  <p:tag name="KSO_WM_BEAUTIFY_FLAG" val="#wm#"/>
  <p:tag name="KSO_WM_TEMPLATE_CATEGORY" val="custom"/>
  <p:tag name="KSO_WM_TEMPLATE_INDEX" val="20205081"/>
</p:tagLst>
</file>

<file path=ppt/tags/tag97.xml><?xml version="1.0" encoding="utf-8"?>
<p:tagLst xmlns:p="http://schemas.openxmlformats.org/presentationml/2006/main">
  <p:tag name="KSO_WM_BEAUTIFY_FLAG" val="#wm#"/>
  <p:tag name="KSO_WM_TEMPLATE_CATEGORY" val="custom"/>
  <p:tag name="KSO_WM_TEMPLATE_INDEX" val="20205081"/>
</p:tagLst>
</file>

<file path=ppt/tags/tag98.xml><?xml version="1.0" encoding="utf-8"?>
<p:tagLst xmlns:p="http://schemas.openxmlformats.org/presentationml/2006/main">
  <p:tag name="KSO_WM_BEAUTIFY_FLAG" val="#wm#"/>
  <p:tag name="KSO_WM_TEMPLATE_CATEGORY" val="custom"/>
  <p:tag name="KSO_WM_TEMPLATE_INDEX" val="20205081"/>
</p:tagLst>
</file>

<file path=ppt/tags/tag99.xml><?xml version="1.0" encoding="utf-8"?>
<p:tagLst xmlns:p="http://schemas.openxmlformats.org/presentationml/2006/main">
  <p:tag name="KSO_WM_BEAUTIFY_FLAG" val="#wm#"/>
  <p:tag name="KSO_WM_TEMPLATE_CATEGORY" val="custom"/>
  <p:tag name="KSO_WM_TEMPLATE_INDEX" val="20205081"/>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16066</Words>
  <Application>WPS 演示</Application>
  <PresentationFormat>宽屏</PresentationFormat>
  <Paragraphs>545</Paragraphs>
  <Slides>47</Slides>
  <Notes>4</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47</vt:i4>
      </vt:variant>
    </vt:vector>
  </HeadingPairs>
  <TitlesOfParts>
    <vt:vector size="60" baseType="lpstr">
      <vt:lpstr>Arial</vt:lpstr>
      <vt:lpstr>宋体</vt:lpstr>
      <vt:lpstr>Wingdings</vt:lpstr>
      <vt:lpstr>Wingdings</vt:lpstr>
      <vt:lpstr>黑体</vt:lpstr>
      <vt:lpstr>微软雅黑</vt:lpstr>
      <vt:lpstr>微软雅黑</vt:lpstr>
      <vt:lpstr>仿宋</vt:lpstr>
      <vt:lpstr>Times New Roman</vt:lpstr>
      <vt:lpstr>Arial Unicode MS</vt:lpstr>
      <vt:lpstr>Calibri</vt:lpstr>
      <vt:lpstr>楷体</vt:lpstr>
      <vt:lpstr>WPS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噫吁嚱盒盒</cp:lastModifiedBy>
  <cp:revision>200</cp:revision>
  <dcterms:created xsi:type="dcterms:W3CDTF">2019-06-19T02:08:00Z</dcterms:created>
  <dcterms:modified xsi:type="dcterms:W3CDTF">2025-10-29T02:38:11Z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A019C541C68346F0BDDDE50936BA2E76_13</vt:lpwstr>
  </property>
</Properties>
</file>